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Montserrat" pitchFamily="2" charset="77"/>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p:restoredTop sz="94610"/>
  </p:normalViewPr>
  <p:slideViewPr>
    <p:cSldViewPr snapToGrid="0" snapToObjects="1">
      <p:cViewPr varScale="1">
        <p:scale>
          <a:sx n="98" d="100"/>
          <a:sy n="98" d="100"/>
        </p:scale>
        <p:origin x="3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472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1429" r="4524"/>
          <a:stretch/>
        </p:blipFill>
        <p:spPr>
          <a:xfrm>
            <a:off x="10019210" y="0"/>
            <a:ext cx="4611190" cy="8229600"/>
          </a:xfrm>
          <a:prstGeom prst="rect">
            <a:avLst/>
          </a:prstGeom>
        </p:spPr>
      </p:pic>
      <p:sp>
        <p:nvSpPr>
          <p:cNvPr id="3" name="Text 0"/>
          <p:cNvSpPr/>
          <p:nvPr/>
        </p:nvSpPr>
        <p:spPr>
          <a:xfrm>
            <a:off x="672226" y="742831"/>
            <a:ext cx="8902847" cy="2615684"/>
          </a:xfrm>
          <a:prstGeom prst="rect">
            <a:avLst/>
          </a:prstGeom>
          <a:noFill/>
          <a:ln/>
        </p:spPr>
        <p:txBody>
          <a:bodyPr wrap="square" lIns="0" tIns="0" rIns="0" bIns="0" rtlCol="0" anchor="t"/>
          <a:lstStyle/>
          <a:p>
            <a:pPr marL="0" indent="0">
              <a:buNone/>
            </a:pPr>
            <a:r>
              <a:rPr lang="en-US" sz="6000" b="1" dirty="0">
                <a:solidFill>
                  <a:srgbClr val="7068F4"/>
                </a:solidFill>
                <a:latin typeface="Barlow Bold" pitchFamily="34" charset="0"/>
                <a:ea typeface="Barlow Bold" pitchFamily="34" charset="-122"/>
                <a:cs typeface="Barlow Bold" pitchFamily="34" charset="-120"/>
              </a:rPr>
              <a:t>Advanced </a:t>
            </a:r>
          </a:p>
          <a:p>
            <a:pPr marL="0" indent="0">
              <a:buNone/>
            </a:pPr>
            <a:r>
              <a:rPr lang="en-US" sz="6000" b="1" dirty="0">
                <a:solidFill>
                  <a:srgbClr val="7068F4"/>
                </a:solidFill>
                <a:latin typeface="Barlow Bold" pitchFamily="34" charset="0"/>
                <a:ea typeface="Barlow Bold" pitchFamily="34" charset="-122"/>
                <a:cs typeface="Barlow Bold" pitchFamily="34" charset="-120"/>
              </a:rPr>
              <a:t>Data Cleaning Techniques for Data Scientists</a:t>
            </a:r>
            <a:endParaRPr lang="en-US" sz="6000" dirty="0"/>
          </a:p>
        </p:txBody>
      </p:sp>
      <p:sp>
        <p:nvSpPr>
          <p:cNvPr id="4" name="Text 1"/>
          <p:cNvSpPr/>
          <p:nvPr/>
        </p:nvSpPr>
        <p:spPr>
          <a:xfrm>
            <a:off x="672227" y="3574614"/>
            <a:ext cx="8902846" cy="1535906"/>
          </a:xfrm>
          <a:prstGeom prst="rect">
            <a:avLst/>
          </a:prstGeom>
          <a:noFill/>
          <a:ln/>
        </p:spPr>
        <p:txBody>
          <a:bodyPr wrap="square" lIns="0" tIns="0" rIns="0" bIns="0" rtlCol="0" anchor="t"/>
          <a:lstStyle/>
          <a:p>
            <a:pPr marL="0" indent="0">
              <a:lnSpc>
                <a:spcPts val="2400"/>
              </a:lnSpc>
              <a:buNone/>
            </a:pPr>
            <a:r>
              <a:rPr lang="en-US" dirty="0">
                <a:solidFill>
                  <a:srgbClr val="272525"/>
                </a:solidFill>
                <a:latin typeface="Montserrat" pitchFamily="34" charset="0"/>
                <a:ea typeface="Montserrat" pitchFamily="34" charset="-122"/>
                <a:cs typeface="Montserrat" pitchFamily="34" charset="-120"/>
              </a:rPr>
              <a:t>Welcome to this comprehensive guide on advanced data cleaning techniques for data scientists and analysts. In the world of big data, ensuring the quality and integrity of your datasets is paramount. This presentation will delve into sophisticated methods for detecting and treating outliers, normalizing and standardizing data, and provide hands-on practice with real-world datasets.</a:t>
            </a:r>
            <a:endParaRPr lang="en-US" dirty="0"/>
          </a:p>
        </p:txBody>
      </p:sp>
      <p:sp>
        <p:nvSpPr>
          <p:cNvPr id="5" name="Text 2"/>
          <p:cNvSpPr/>
          <p:nvPr/>
        </p:nvSpPr>
        <p:spPr>
          <a:xfrm>
            <a:off x="672226" y="5607130"/>
            <a:ext cx="8994287" cy="1535906"/>
          </a:xfrm>
          <a:prstGeom prst="rect">
            <a:avLst/>
          </a:prstGeom>
          <a:noFill/>
          <a:ln/>
        </p:spPr>
        <p:txBody>
          <a:bodyPr wrap="square" lIns="0" tIns="0" rIns="0" bIns="0" rtlCol="0" anchor="t"/>
          <a:lstStyle/>
          <a:p>
            <a:pPr marL="0" indent="0">
              <a:lnSpc>
                <a:spcPts val="2400"/>
              </a:lnSpc>
              <a:buNone/>
            </a:pPr>
            <a:r>
              <a:rPr lang="en-US" dirty="0">
                <a:solidFill>
                  <a:srgbClr val="272525"/>
                </a:solidFill>
                <a:latin typeface="Montserrat" pitchFamily="34" charset="0"/>
                <a:ea typeface="Montserrat" pitchFamily="34" charset="-122"/>
                <a:cs typeface="Montserrat" pitchFamily="34" charset="-120"/>
              </a:rPr>
              <a:t>We'll explore cutting-edge approaches that go beyond basic data cleaning, equipping you with the tools to handle complex data challenges. Whether you're working with financial models, scientific research, or business analytics, these techniques will elevate the quality of your data and, consequently, the accuracy of your insights.</a:t>
            </a:r>
            <a:endParaRPr lang="en-US" dirty="0"/>
          </a:p>
        </p:txBody>
      </p:sp>
      <p:sp>
        <p:nvSpPr>
          <p:cNvPr id="6" name="Shape 3"/>
          <p:cNvSpPr/>
          <p:nvPr/>
        </p:nvSpPr>
        <p:spPr>
          <a:xfrm>
            <a:off x="672227" y="7165062"/>
            <a:ext cx="307300" cy="307300"/>
          </a:xfrm>
          <a:prstGeom prst="roundRect">
            <a:avLst>
              <a:gd name="adj" fmla="val 29752963"/>
            </a:avLst>
          </a:prstGeom>
          <a:noFill/>
          <a:ln w="7620">
            <a:solidFill>
              <a:srgbClr val="FFFFFF"/>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4699992" y="7425096"/>
            <a:ext cx="292060" cy="292060"/>
          </a:xfrm>
          <a:prstGeom prst="rect">
            <a:avLst/>
          </a:prstGeom>
        </p:spPr>
      </p:pic>
      <p:sp>
        <p:nvSpPr>
          <p:cNvPr id="8" name="Text 4"/>
          <p:cNvSpPr/>
          <p:nvPr/>
        </p:nvSpPr>
        <p:spPr>
          <a:xfrm>
            <a:off x="5095637" y="7403070"/>
            <a:ext cx="2219563" cy="336113"/>
          </a:xfrm>
          <a:prstGeom prst="rect">
            <a:avLst/>
          </a:prstGeom>
          <a:noFill/>
          <a:ln/>
        </p:spPr>
        <p:txBody>
          <a:bodyPr wrap="none" lIns="0" tIns="0" rIns="0" bIns="0" rtlCol="0" anchor="t"/>
          <a:lstStyle/>
          <a:p>
            <a:pPr marL="0" indent="0" algn="l">
              <a:lnSpc>
                <a:spcPts val="2600"/>
              </a:lnSpc>
              <a:buNone/>
            </a:pPr>
            <a:r>
              <a:rPr lang="en-US" sz="2400" b="1" dirty="0">
                <a:solidFill>
                  <a:srgbClr val="272525"/>
                </a:solidFill>
                <a:latin typeface="Montserrat Bold" pitchFamily="34" charset="0"/>
                <a:ea typeface="Montserrat Bold" pitchFamily="34" charset="-122"/>
                <a:cs typeface="Montserrat Bold" pitchFamily="34" charset="-120"/>
              </a:rPr>
              <a:t>by Dr. Tri Basuki Kurniawan</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3307" y="584002"/>
            <a:ext cx="10680740" cy="698540"/>
          </a:xfrm>
          <a:prstGeom prst="rect">
            <a:avLst/>
          </a:prstGeom>
          <a:noFill/>
          <a:ln/>
        </p:spPr>
        <p:txBody>
          <a:bodyPr wrap="none" lIns="0" tIns="0" rIns="0" bIns="0" rtlCol="0" anchor="t"/>
          <a:lstStyle/>
          <a:p>
            <a:pPr marL="0" indent="0">
              <a:lnSpc>
                <a:spcPts val="5500"/>
              </a:lnSpc>
              <a:buNone/>
            </a:pPr>
            <a:r>
              <a:rPr lang="en-US" sz="4000" b="1" dirty="0">
                <a:solidFill>
                  <a:srgbClr val="7068F4"/>
                </a:solidFill>
                <a:latin typeface="Barlow Bold" pitchFamily="34" charset="0"/>
                <a:ea typeface="Barlow Bold" pitchFamily="34" charset="-122"/>
                <a:cs typeface="Barlow Bold" pitchFamily="34" charset="-120"/>
              </a:rPr>
              <a:t>Handling Mixed Data Types in Normalization</a:t>
            </a:r>
            <a:endParaRPr lang="en-US" sz="4000" dirty="0"/>
          </a:p>
        </p:txBody>
      </p:sp>
      <p:pic>
        <p:nvPicPr>
          <p:cNvPr id="3" name="Image 0" descr="preencoded.png"/>
          <p:cNvPicPr>
            <a:picLocks noChangeAspect="1"/>
          </p:cNvPicPr>
          <p:nvPr/>
        </p:nvPicPr>
        <p:blipFill>
          <a:blip r:embed="rId3"/>
          <a:stretch>
            <a:fillRect/>
          </a:stretch>
        </p:blipFill>
        <p:spPr>
          <a:xfrm>
            <a:off x="743307" y="1443930"/>
            <a:ext cx="3047048" cy="1883212"/>
          </a:xfrm>
          <a:prstGeom prst="rect">
            <a:avLst/>
          </a:prstGeom>
        </p:spPr>
      </p:pic>
      <p:sp>
        <p:nvSpPr>
          <p:cNvPr id="4" name="Text 1"/>
          <p:cNvSpPr/>
          <p:nvPr/>
        </p:nvSpPr>
        <p:spPr>
          <a:xfrm>
            <a:off x="743307" y="3566272"/>
            <a:ext cx="2794516" cy="349210"/>
          </a:xfrm>
          <a:prstGeom prst="rect">
            <a:avLst/>
          </a:prstGeom>
          <a:noFill/>
          <a:ln/>
        </p:spPr>
        <p:txBody>
          <a:bodyPr wrap="non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Numerical Features</a:t>
            </a:r>
            <a:endParaRPr lang="en-US" sz="2400" dirty="0"/>
          </a:p>
        </p:txBody>
      </p:sp>
      <p:sp>
        <p:nvSpPr>
          <p:cNvPr id="5" name="Text 2"/>
          <p:cNvSpPr/>
          <p:nvPr/>
        </p:nvSpPr>
        <p:spPr>
          <a:xfrm>
            <a:off x="743307" y="4067235"/>
            <a:ext cx="3047048" cy="2378631"/>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Apply standard normalization techniques like min-max scaling or z-score normalization. Consider the distribution and presence of outliers when choosing the method.</a:t>
            </a:r>
            <a:endParaRPr lang="en-US" dirty="0"/>
          </a:p>
        </p:txBody>
      </p:sp>
      <p:pic>
        <p:nvPicPr>
          <p:cNvPr id="6" name="Image 1" descr="preencoded.png"/>
          <p:cNvPicPr>
            <a:picLocks noChangeAspect="1"/>
          </p:cNvPicPr>
          <p:nvPr/>
        </p:nvPicPr>
        <p:blipFill>
          <a:blip r:embed="rId4"/>
          <a:stretch>
            <a:fillRect/>
          </a:stretch>
        </p:blipFill>
        <p:spPr>
          <a:xfrm>
            <a:off x="4108847" y="1443930"/>
            <a:ext cx="3047048" cy="1883212"/>
          </a:xfrm>
          <a:prstGeom prst="rect">
            <a:avLst/>
          </a:prstGeom>
        </p:spPr>
      </p:pic>
      <p:sp>
        <p:nvSpPr>
          <p:cNvPr id="7" name="Text 3"/>
          <p:cNvSpPr/>
          <p:nvPr/>
        </p:nvSpPr>
        <p:spPr>
          <a:xfrm>
            <a:off x="4108847" y="3566272"/>
            <a:ext cx="2794516" cy="349210"/>
          </a:xfrm>
          <a:prstGeom prst="rect">
            <a:avLst/>
          </a:prstGeom>
          <a:noFill/>
          <a:ln/>
        </p:spPr>
        <p:txBody>
          <a:bodyPr wrap="non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Categorical Features</a:t>
            </a:r>
            <a:endParaRPr lang="en-US" sz="2400" dirty="0"/>
          </a:p>
        </p:txBody>
      </p:sp>
      <p:sp>
        <p:nvSpPr>
          <p:cNvPr id="8" name="Text 4"/>
          <p:cNvSpPr/>
          <p:nvPr/>
        </p:nvSpPr>
        <p:spPr>
          <a:xfrm>
            <a:off x="4108847" y="4067235"/>
            <a:ext cx="3047048" cy="3058239"/>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Use one-hot encoding for nominal categories. For ordinal categories, consider ordinal encoding or target encoding. Ensure that the encoded features are on a similar scale to the normalized numerical features.</a:t>
            </a:r>
            <a:endParaRPr lang="en-US" dirty="0"/>
          </a:p>
        </p:txBody>
      </p:sp>
      <p:pic>
        <p:nvPicPr>
          <p:cNvPr id="9" name="Image 2" descr="preencoded.png"/>
          <p:cNvPicPr>
            <a:picLocks noChangeAspect="1"/>
          </p:cNvPicPr>
          <p:nvPr/>
        </p:nvPicPr>
        <p:blipFill>
          <a:blip r:embed="rId5"/>
          <a:stretch>
            <a:fillRect/>
          </a:stretch>
        </p:blipFill>
        <p:spPr>
          <a:xfrm>
            <a:off x="7474387" y="1443930"/>
            <a:ext cx="3047048" cy="1883212"/>
          </a:xfrm>
          <a:prstGeom prst="rect">
            <a:avLst/>
          </a:prstGeom>
        </p:spPr>
      </p:pic>
      <p:sp>
        <p:nvSpPr>
          <p:cNvPr id="10" name="Text 5"/>
          <p:cNvSpPr/>
          <p:nvPr/>
        </p:nvSpPr>
        <p:spPr>
          <a:xfrm>
            <a:off x="7474387" y="3566272"/>
            <a:ext cx="2794516" cy="349210"/>
          </a:xfrm>
          <a:prstGeom prst="rect">
            <a:avLst/>
          </a:prstGeom>
          <a:noFill/>
          <a:ln/>
        </p:spPr>
        <p:txBody>
          <a:bodyPr wrap="non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Text Data</a:t>
            </a:r>
            <a:endParaRPr lang="en-US" sz="2400" dirty="0"/>
          </a:p>
        </p:txBody>
      </p:sp>
      <p:sp>
        <p:nvSpPr>
          <p:cNvPr id="11" name="Text 6"/>
          <p:cNvSpPr/>
          <p:nvPr/>
        </p:nvSpPr>
        <p:spPr>
          <a:xfrm>
            <a:off x="7474387" y="4067235"/>
            <a:ext cx="3047048" cy="3398044"/>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Apply text-specific normalization techniques such as TF-IDF (Term Frequency-Inverse Document Frequency) or word embeddings. These methods inherently normalize text data to be compatible with numerical features.</a:t>
            </a:r>
            <a:endParaRPr lang="en-US" dirty="0"/>
          </a:p>
        </p:txBody>
      </p:sp>
      <p:pic>
        <p:nvPicPr>
          <p:cNvPr id="12" name="Image 3" descr="preencoded.png"/>
          <p:cNvPicPr>
            <a:picLocks noChangeAspect="1"/>
          </p:cNvPicPr>
          <p:nvPr/>
        </p:nvPicPr>
        <p:blipFill>
          <a:blip r:embed="rId6"/>
          <a:stretch>
            <a:fillRect/>
          </a:stretch>
        </p:blipFill>
        <p:spPr>
          <a:xfrm>
            <a:off x="10839926" y="1443930"/>
            <a:ext cx="3047167" cy="1883212"/>
          </a:xfrm>
          <a:prstGeom prst="rect">
            <a:avLst/>
          </a:prstGeom>
        </p:spPr>
      </p:pic>
      <p:sp>
        <p:nvSpPr>
          <p:cNvPr id="13" name="Text 7"/>
          <p:cNvSpPr/>
          <p:nvPr/>
        </p:nvSpPr>
        <p:spPr>
          <a:xfrm>
            <a:off x="10839926" y="3566272"/>
            <a:ext cx="2904173" cy="349210"/>
          </a:xfrm>
          <a:prstGeom prst="rect">
            <a:avLst/>
          </a:prstGeom>
          <a:noFill/>
          <a:ln/>
        </p:spPr>
        <p:txBody>
          <a:bodyPr wrap="non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Date and Time Features</a:t>
            </a:r>
            <a:endParaRPr lang="en-US" sz="2400" dirty="0"/>
          </a:p>
        </p:txBody>
      </p:sp>
      <p:sp>
        <p:nvSpPr>
          <p:cNvPr id="14" name="Text 8"/>
          <p:cNvSpPr/>
          <p:nvPr/>
        </p:nvSpPr>
        <p:spPr>
          <a:xfrm>
            <a:off x="10839926" y="4067235"/>
            <a:ext cx="3047167" cy="2718435"/>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Extract relevant components (e.g., day of week, month, year) and treat them as either numerical or categorical features. Consider cyclical encoding for periodic features like days or months.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28673"/>
          <a:stretch/>
        </p:blipFill>
        <p:spPr>
          <a:xfrm>
            <a:off x="10717160" y="0"/>
            <a:ext cx="3913240" cy="8229600"/>
          </a:xfrm>
          <a:prstGeom prst="rect">
            <a:avLst/>
          </a:prstGeom>
        </p:spPr>
      </p:pic>
      <p:sp>
        <p:nvSpPr>
          <p:cNvPr id="3" name="Text 0"/>
          <p:cNvSpPr/>
          <p:nvPr/>
        </p:nvSpPr>
        <p:spPr>
          <a:xfrm>
            <a:off x="570071" y="729591"/>
            <a:ext cx="7177921" cy="483989"/>
          </a:xfrm>
          <a:prstGeom prst="rect">
            <a:avLst/>
          </a:prstGeom>
          <a:noFill/>
          <a:ln/>
        </p:spPr>
        <p:txBody>
          <a:bodyPr wrap="none" lIns="0" tIns="0" rIns="0" bIns="0" rtlCol="0" anchor="t"/>
          <a:lstStyle/>
          <a:p>
            <a:pPr marL="0" indent="0">
              <a:buNone/>
            </a:pPr>
            <a:r>
              <a:rPr lang="en-US" sz="4000" b="1" dirty="0">
                <a:solidFill>
                  <a:srgbClr val="7068F4"/>
                </a:solidFill>
                <a:latin typeface="Barlow Bold" pitchFamily="34" charset="0"/>
                <a:ea typeface="Barlow Bold" pitchFamily="34" charset="-122"/>
                <a:cs typeface="Barlow Bold" pitchFamily="34" charset="-120"/>
              </a:rPr>
              <a:t>Real-World Dataset: Financial Time Series</a:t>
            </a:r>
            <a:endParaRPr lang="en-US" sz="4000" dirty="0"/>
          </a:p>
        </p:txBody>
      </p:sp>
      <p:sp>
        <p:nvSpPr>
          <p:cNvPr id="4" name="Shape 1"/>
          <p:cNvSpPr/>
          <p:nvPr/>
        </p:nvSpPr>
        <p:spPr>
          <a:xfrm>
            <a:off x="727948" y="1541781"/>
            <a:ext cx="15240" cy="5998131"/>
          </a:xfrm>
          <a:prstGeom prst="roundRect">
            <a:avLst>
              <a:gd name="adj" fmla="val 869004"/>
            </a:avLst>
          </a:prstGeom>
          <a:solidFill>
            <a:srgbClr val="C1C3D0"/>
          </a:solidFill>
          <a:ln/>
        </p:spPr>
        <p:txBody>
          <a:bodyPr/>
          <a:lstStyle/>
          <a:p>
            <a:endParaRPr lang="en-US"/>
          </a:p>
        </p:txBody>
      </p:sp>
      <p:sp>
        <p:nvSpPr>
          <p:cNvPr id="5" name="Shape 2"/>
          <p:cNvSpPr/>
          <p:nvPr/>
        </p:nvSpPr>
        <p:spPr>
          <a:xfrm>
            <a:off x="885825" y="1791414"/>
            <a:ext cx="514945" cy="15240"/>
          </a:xfrm>
          <a:prstGeom prst="roundRect">
            <a:avLst>
              <a:gd name="adj" fmla="val 869004"/>
            </a:avLst>
          </a:prstGeom>
          <a:solidFill>
            <a:srgbClr val="C1C3D0"/>
          </a:solidFill>
          <a:ln/>
        </p:spPr>
        <p:txBody>
          <a:bodyPr/>
          <a:lstStyle/>
          <a:p>
            <a:endParaRPr lang="en-US"/>
          </a:p>
        </p:txBody>
      </p:sp>
      <p:sp>
        <p:nvSpPr>
          <p:cNvPr id="6" name="Shape 3"/>
          <p:cNvSpPr/>
          <p:nvPr/>
        </p:nvSpPr>
        <p:spPr>
          <a:xfrm>
            <a:off x="570071" y="1633538"/>
            <a:ext cx="330994" cy="330994"/>
          </a:xfrm>
          <a:prstGeom prst="roundRect">
            <a:avLst>
              <a:gd name="adj" fmla="val 40012"/>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7" name="Text 4"/>
          <p:cNvSpPr/>
          <p:nvPr/>
        </p:nvSpPr>
        <p:spPr>
          <a:xfrm>
            <a:off x="694373" y="1682829"/>
            <a:ext cx="82272" cy="232291"/>
          </a:xfrm>
          <a:prstGeom prst="rect">
            <a:avLst/>
          </a:prstGeom>
          <a:noFill/>
          <a:ln/>
        </p:spPr>
        <p:txBody>
          <a:bodyPr wrap="none" lIns="0" tIns="0" rIns="0" bIns="0" rtlCol="0" anchor="t"/>
          <a:lstStyle/>
          <a:p>
            <a:pPr marL="0" indent="0" algn="ctr">
              <a:lnSpc>
                <a:spcPts val="1800"/>
              </a:lnSpc>
              <a:buNone/>
            </a:pPr>
            <a:r>
              <a:rPr lang="en-US" sz="2400" b="1" dirty="0">
                <a:solidFill>
                  <a:srgbClr val="272525"/>
                </a:solidFill>
                <a:latin typeface="Barlow Bold" pitchFamily="34" charset="0"/>
                <a:ea typeface="Barlow Bold" pitchFamily="34" charset="-122"/>
                <a:cs typeface="Barlow Bold" pitchFamily="34" charset="-120"/>
              </a:rPr>
              <a:t>1</a:t>
            </a:r>
            <a:endParaRPr lang="en-US" sz="2400" dirty="0"/>
          </a:p>
        </p:txBody>
      </p:sp>
      <p:sp>
        <p:nvSpPr>
          <p:cNvPr id="8" name="Text 5"/>
          <p:cNvSpPr/>
          <p:nvPr/>
        </p:nvSpPr>
        <p:spPr>
          <a:xfrm>
            <a:off x="1544836" y="1615083"/>
            <a:ext cx="1936194" cy="241935"/>
          </a:xfrm>
          <a:prstGeom prst="rect">
            <a:avLst/>
          </a:prstGeom>
          <a:noFill/>
          <a:ln/>
        </p:spPr>
        <p:txBody>
          <a:bodyPr wrap="none" lIns="0" tIns="0" rIns="0" bIns="0" rtlCol="0" anchor="t"/>
          <a:lstStyle/>
          <a:p>
            <a:pPr marL="0" indent="0" algn="l">
              <a:lnSpc>
                <a:spcPts val="1900"/>
              </a:lnSpc>
              <a:buNone/>
            </a:pPr>
            <a:r>
              <a:rPr lang="en-US" sz="2400" b="1" dirty="0">
                <a:solidFill>
                  <a:srgbClr val="272525"/>
                </a:solidFill>
                <a:latin typeface="Barlow Bold" pitchFamily="34" charset="0"/>
                <a:ea typeface="Barlow Bold" pitchFamily="34" charset="-122"/>
                <a:cs typeface="Barlow Bold" pitchFamily="34" charset="-120"/>
              </a:rPr>
              <a:t>Data Description</a:t>
            </a:r>
            <a:endParaRPr lang="en-US" sz="2400" dirty="0"/>
          </a:p>
        </p:txBody>
      </p:sp>
      <p:sp>
        <p:nvSpPr>
          <p:cNvPr id="9" name="Text 6"/>
          <p:cNvSpPr/>
          <p:nvPr/>
        </p:nvSpPr>
        <p:spPr>
          <a:xfrm>
            <a:off x="1544836" y="1945243"/>
            <a:ext cx="8718567" cy="706160"/>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Our dataset consists of daily stock prices for a tech company over the past 5 years. It includes features such as opening price, closing price, high, low, and trading volume. The data exhibits high volatility and several outliers due to market events.</a:t>
            </a:r>
            <a:endParaRPr lang="en-US" dirty="0"/>
          </a:p>
        </p:txBody>
      </p:sp>
      <p:sp>
        <p:nvSpPr>
          <p:cNvPr id="10" name="Shape 7"/>
          <p:cNvSpPr/>
          <p:nvPr/>
        </p:nvSpPr>
        <p:spPr>
          <a:xfrm>
            <a:off x="885825" y="3386845"/>
            <a:ext cx="514945" cy="15240"/>
          </a:xfrm>
          <a:prstGeom prst="roundRect">
            <a:avLst>
              <a:gd name="adj" fmla="val 869004"/>
            </a:avLst>
          </a:prstGeom>
          <a:solidFill>
            <a:srgbClr val="C1C3D0"/>
          </a:solidFill>
          <a:ln/>
        </p:spPr>
        <p:txBody>
          <a:bodyPr/>
          <a:lstStyle/>
          <a:p>
            <a:endParaRPr lang="en-US"/>
          </a:p>
        </p:txBody>
      </p:sp>
      <p:sp>
        <p:nvSpPr>
          <p:cNvPr id="11" name="Shape 8"/>
          <p:cNvSpPr/>
          <p:nvPr/>
        </p:nvSpPr>
        <p:spPr>
          <a:xfrm>
            <a:off x="570071" y="3054452"/>
            <a:ext cx="330994" cy="417022"/>
          </a:xfrm>
          <a:prstGeom prst="roundRect">
            <a:avLst>
              <a:gd name="adj" fmla="val 40012"/>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12" name="Text 9"/>
          <p:cNvSpPr/>
          <p:nvPr/>
        </p:nvSpPr>
        <p:spPr>
          <a:xfrm>
            <a:off x="670441" y="3188409"/>
            <a:ext cx="130135" cy="232291"/>
          </a:xfrm>
          <a:prstGeom prst="rect">
            <a:avLst/>
          </a:prstGeom>
          <a:noFill/>
          <a:ln/>
        </p:spPr>
        <p:txBody>
          <a:bodyPr wrap="none" lIns="0" tIns="0" rIns="0" bIns="0" rtlCol="0" anchor="t"/>
          <a:lstStyle/>
          <a:p>
            <a:pPr marL="0" indent="0" algn="ctr">
              <a:lnSpc>
                <a:spcPts val="1800"/>
              </a:lnSpc>
              <a:buNone/>
            </a:pPr>
            <a:r>
              <a:rPr lang="en-US" sz="2400" b="1" dirty="0">
                <a:solidFill>
                  <a:srgbClr val="272525"/>
                </a:solidFill>
                <a:latin typeface="Barlow Bold" pitchFamily="34" charset="0"/>
                <a:ea typeface="Barlow Bold" pitchFamily="34" charset="-122"/>
                <a:cs typeface="Barlow Bold" pitchFamily="34" charset="-120"/>
              </a:rPr>
              <a:t>2</a:t>
            </a:r>
            <a:endParaRPr lang="en-US" sz="2400" dirty="0"/>
          </a:p>
        </p:txBody>
      </p:sp>
      <p:sp>
        <p:nvSpPr>
          <p:cNvPr id="13" name="Text 10"/>
          <p:cNvSpPr/>
          <p:nvPr/>
        </p:nvSpPr>
        <p:spPr>
          <a:xfrm>
            <a:off x="1544836" y="3223898"/>
            <a:ext cx="1936194" cy="241935"/>
          </a:xfrm>
          <a:prstGeom prst="rect">
            <a:avLst/>
          </a:prstGeom>
          <a:noFill/>
          <a:ln/>
        </p:spPr>
        <p:txBody>
          <a:bodyPr wrap="none" lIns="0" tIns="0" rIns="0" bIns="0" rtlCol="0" anchor="t"/>
          <a:lstStyle/>
          <a:p>
            <a:pPr marL="0" indent="0" algn="l">
              <a:lnSpc>
                <a:spcPts val="1900"/>
              </a:lnSpc>
              <a:buNone/>
            </a:pPr>
            <a:r>
              <a:rPr lang="en-US" sz="2400" b="1" dirty="0">
                <a:solidFill>
                  <a:srgbClr val="272525"/>
                </a:solidFill>
                <a:latin typeface="Barlow Bold" pitchFamily="34" charset="0"/>
                <a:ea typeface="Barlow Bold" pitchFamily="34" charset="-122"/>
                <a:cs typeface="Barlow Bold" pitchFamily="34" charset="-120"/>
              </a:rPr>
              <a:t>Outlier Detection</a:t>
            </a:r>
            <a:endParaRPr lang="en-US" sz="2400" dirty="0"/>
          </a:p>
        </p:txBody>
      </p:sp>
      <p:sp>
        <p:nvSpPr>
          <p:cNvPr id="14" name="Text 11"/>
          <p:cNvSpPr/>
          <p:nvPr/>
        </p:nvSpPr>
        <p:spPr>
          <a:xfrm>
            <a:off x="1544836" y="3554059"/>
            <a:ext cx="8718567" cy="706160"/>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We'll use the Interquartile Range (IQR) method to identify outliers in the daily returns. This method is robust to the non-normal distribution often seen in financial data. We'll focus on returns that fall below Q1 - 1.5 * IQR or above Q3 + 1.5 * IQR.</a:t>
            </a:r>
            <a:endParaRPr lang="en-US" dirty="0"/>
          </a:p>
        </p:txBody>
      </p:sp>
      <p:sp>
        <p:nvSpPr>
          <p:cNvPr id="15" name="Shape 12"/>
          <p:cNvSpPr/>
          <p:nvPr/>
        </p:nvSpPr>
        <p:spPr>
          <a:xfrm>
            <a:off x="914102" y="5029184"/>
            <a:ext cx="514945" cy="15240"/>
          </a:xfrm>
          <a:prstGeom prst="roundRect">
            <a:avLst>
              <a:gd name="adj" fmla="val 869004"/>
            </a:avLst>
          </a:prstGeom>
          <a:solidFill>
            <a:srgbClr val="C1C3D0"/>
          </a:solidFill>
          <a:ln/>
        </p:spPr>
        <p:txBody>
          <a:bodyPr/>
          <a:lstStyle/>
          <a:p>
            <a:endParaRPr lang="en-US"/>
          </a:p>
        </p:txBody>
      </p:sp>
      <p:sp>
        <p:nvSpPr>
          <p:cNvPr id="16" name="Shape 13"/>
          <p:cNvSpPr/>
          <p:nvPr/>
        </p:nvSpPr>
        <p:spPr>
          <a:xfrm>
            <a:off x="570071" y="4765407"/>
            <a:ext cx="330994" cy="330994"/>
          </a:xfrm>
          <a:prstGeom prst="roundRect">
            <a:avLst>
              <a:gd name="adj" fmla="val 40012"/>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17" name="Text 14"/>
          <p:cNvSpPr/>
          <p:nvPr/>
        </p:nvSpPr>
        <p:spPr>
          <a:xfrm>
            <a:off x="672822" y="4846919"/>
            <a:ext cx="125492" cy="232291"/>
          </a:xfrm>
          <a:prstGeom prst="rect">
            <a:avLst/>
          </a:prstGeom>
          <a:noFill/>
          <a:ln/>
        </p:spPr>
        <p:txBody>
          <a:bodyPr wrap="none" lIns="0" tIns="0" rIns="0" bIns="0" rtlCol="0" anchor="t"/>
          <a:lstStyle/>
          <a:p>
            <a:pPr marL="0" indent="0" algn="ctr">
              <a:lnSpc>
                <a:spcPts val="1800"/>
              </a:lnSpc>
              <a:buNone/>
            </a:pPr>
            <a:r>
              <a:rPr lang="en-US" sz="2400" b="1" dirty="0">
                <a:solidFill>
                  <a:srgbClr val="272525"/>
                </a:solidFill>
                <a:latin typeface="Barlow Bold" pitchFamily="34" charset="0"/>
                <a:ea typeface="Barlow Bold" pitchFamily="34" charset="-122"/>
                <a:cs typeface="Barlow Bold" pitchFamily="34" charset="-120"/>
              </a:rPr>
              <a:t>3</a:t>
            </a:r>
            <a:endParaRPr lang="en-US" sz="2400" dirty="0"/>
          </a:p>
        </p:txBody>
      </p:sp>
      <p:sp>
        <p:nvSpPr>
          <p:cNvPr id="18" name="Text 15"/>
          <p:cNvSpPr/>
          <p:nvPr/>
        </p:nvSpPr>
        <p:spPr>
          <a:xfrm>
            <a:off x="1544836" y="4852913"/>
            <a:ext cx="1936194" cy="241935"/>
          </a:xfrm>
          <a:prstGeom prst="rect">
            <a:avLst/>
          </a:prstGeom>
          <a:noFill/>
          <a:ln/>
        </p:spPr>
        <p:txBody>
          <a:bodyPr wrap="none" lIns="0" tIns="0" rIns="0" bIns="0" rtlCol="0" anchor="t"/>
          <a:lstStyle/>
          <a:p>
            <a:pPr marL="0" indent="0" algn="l">
              <a:lnSpc>
                <a:spcPts val="1900"/>
              </a:lnSpc>
              <a:buNone/>
            </a:pPr>
            <a:r>
              <a:rPr lang="en-US" sz="2400" b="1" dirty="0">
                <a:solidFill>
                  <a:srgbClr val="272525"/>
                </a:solidFill>
                <a:latin typeface="Barlow Bold" pitchFamily="34" charset="0"/>
                <a:ea typeface="Barlow Bold" pitchFamily="34" charset="-122"/>
                <a:cs typeface="Barlow Bold" pitchFamily="34" charset="-120"/>
              </a:rPr>
              <a:t>Outlier Treatment</a:t>
            </a:r>
            <a:endParaRPr lang="en-US" sz="2400" dirty="0"/>
          </a:p>
        </p:txBody>
      </p:sp>
      <p:sp>
        <p:nvSpPr>
          <p:cNvPr id="19" name="Text 16"/>
          <p:cNvSpPr/>
          <p:nvPr/>
        </p:nvSpPr>
        <p:spPr>
          <a:xfrm>
            <a:off x="1544836" y="5183073"/>
            <a:ext cx="8718567" cy="706160"/>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Instead of removing outliers, which could represent important market events, we'll use winsorization. We'll cap the extreme values at the 1st and 99th percentiles, preserving the data points while reducing their impact on our analysis.</a:t>
            </a:r>
            <a:endParaRPr lang="en-US" dirty="0"/>
          </a:p>
        </p:txBody>
      </p:sp>
      <p:sp>
        <p:nvSpPr>
          <p:cNvPr id="20" name="Shape 17"/>
          <p:cNvSpPr/>
          <p:nvPr/>
        </p:nvSpPr>
        <p:spPr>
          <a:xfrm>
            <a:off x="885825" y="6577712"/>
            <a:ext cx="514945" cy="15240"/>
          </a:xfrm>
          <a:prstGeom prst="roundRect">
            <a:avLst>
              <a:gd name="adj" fmla="val 869004"/>
            </a:avLst>
          </a:prstGeom>
          <a:solidFill>
            <a:srgbClr val="C1C3D0"/>
          </a:solidFill>
          <a:ln/>
        </p:spPr>
        <p:txBody>
          <a:bodyPr/>
          <a:lstStyle/>
          <a:p>
            <a:endParaRPr lang="en-US"/>
          </a:p>
        </p:txBody>
      </p:sp>
      <p:sp>
        <p:nvSpPr>
          <p:cNvPr id="21" name="Shape 18"/>
          <p:cNvSpPr/>
          <p:nvPr/>
        </p:nvSpPr>
        <p:spPr>
          <a:xfrm>
            <a:off x="570071" y="6316593"/>
            <a:ext cx="330994" cy="330994"/>
          </a:xfrm>
          <a:prstGeom prst="roundRect">
            <a:avLst>
              <a:gd name="adj" fmla="val 40012"/>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22" name="Text 19"/>
          <p:cNvSpPr/>
          <p:nvPr/>
        </p:nvSpPr>
        <p:spPr>
          <a:xfrm>
            <a:off x="665202" y="6412854"/>
            <a:ext cx="140613" cy="232291"/>
          </a:xfrm>
          <a:prstGeom prst="rect">
            <a:avLst/>
          </a:prstGeom>
          <a:noFill/>
          <a:ln/>
        </p:spPr>
        <p:txBody>
          <a:bodyPr wrap="none" lIns="0" tIns="0" rIns="0" bIns="0" rtlCol="0" anchor="t"/>
          <a:lstStyle/>
          <a:p>
            <a:pPr marL="0" indent="0" algn="ctr">
              <a:lnSpc>
                <a:spcPts val="1800"/>
              </a:lnSpc>
              <a:buNone/>
            </a:pPr>
            <a:r>
              <a:rPr lang="en-US" sz="2400" b="1" dirty="0">
                <a:solidFill>
                  <a:srgbClr val="272525"/>
                </a:solidFill>
                <a:latin typeface="Barlow Bold" pitchFamily="34" charset="0"/>
                <a:ea typeface="Barlow Bold" pitchFamily="34" charset="-122"/>
                <a:cs typeface="Barlow Bold" pitchFamily="34" charset="-120"/>
              </a:rPr>
              <a:t>4</a:t>
            </a:r>
            <a:endParaRPr lang="en-US" sz="2400" dirty="0"/>
          </a:p>
        </p:txBody>
      </p:sp>
      <p:sp>
        <p:nvSpPr>
          <p:cNvPr id="23" name="Text 20"/>
          <p:cNvSpPr/>
          <p:nvPr/>
        </p:nvSpPr>
        <p:spPr>
          <a:xfrm>
            <a:off x="1544836" y="6404099"/>
            <a:ext cx="1936194" cy="241935"/>
          </a:xfrm>
          <a:prstGeom prst="rect">
            <a:avLst/>
          </a:prstGeom>
          <a:noFill/>
          <a:ln/>
        </p:spPr>
        <p:txBody>
          <a:bodyPr wrap="none" lIns="0" tIns="0" rIns="0" bIns="0" rtlCol="0" anchor="t"/>
          <a:lstStyle/>
          <a:p>
            <a:pPr marL="0" indent="0" algn="l">
              <a:lnSpc>
                <a:spcPts val="1900"/>
              </a:lnSpc>
              <a:buNone/>
            </a:pPr>
            <a:r>
              <a:rPr lang="en-US" sz="2400" b="1" dirty="0">
                <a:solidFill>
                  <a:srgbClr val="272525"/>
                </a:solidFill>
                <a:latin typeface="Barlow Bold" pitchFamily="34" charset="0"/>
                <a:ea typeface="Barlow Bold" pitchFamily="34" charset="-122"/>
                <a:cs typeface="Barlow Bold" pitchFamily="34" charset="-120"/>
              </a:rPr>
              <a:t>Normalization</a:t>
            </a:r>
            <a:endParaRPr lang="en-US" sz="2400" dirty="0"/>
          </a:p>
        </p:txBody>
      </p:sp>
      <p:sp>
        <p:nvSpPr>
          <p:cNvPr id="24" name="Text 21"/>
          <p:cNvSpPr/>
          <p:nvPr/>
        </p:nvSpPr>
        <p:spPr>
          <a:xfrm>
            <a:off x="1544836" y="6734260"/>
            <a:ext cx="8718567" cy="941546"/>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For the price data, we'll use min-max scaling to bring all values between 0 and 1. This will allow us to compare price movements across different stocks easily. For trading volume, we'll apply a log transformation followed by z-score normalization to handle its typically right-skewed distribution.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93063" y="548878"/>
            <a:ext cx="11294150" cy="651391"/>
          </a:xfrm>
          <a:prstGeom prst="rect">
            <a:avLst/>
          </a:prstGeom>
          <a:noFill/>
          <a:ln/>
        </p:spPr>
        <p:txBody>
          <a:bodyPr wrap="none" lIns="0" tIns="0" rIns="0" bIns="0" rtlCol="0" anchor="t"/>
          <a:lstStyle/>
          <a:p>
            <a:pPr marL="0" indent="0">
              <a:lnSpc>
                <a:spcPts val="5100"/>
              </a:lnSpc>
              <a:buNone/>
            </a:pPr>
            <a:r>
              <a:rPr lang="en-US" sz="4000" b="1" dirty="0">
                <a:solidFill>
                  <a:srgbClr val="7068F4"/>
                </a:solidFill>
                <a:latin typeface="Barlow Bold" pitchFamily="34" charset="0"/>
                <a:ea typeface="Barlow Bold" pitchFamily="34" charset="-122"/>
                <a:cs typeface="Barlow Bold" pitchFamily="34" charset="-120"/>
              </a:rPr>
              <a:t>Hands-On: Applying Techniques to Financial Data</a:t>
            </a:r>
            <a:endParaRPr lang="en-US" sz="4000" dirty="0"/>
          </a:p>
        </p:txBody>
      </p:sp>
      <p:pic>
        <p:nvPicPr>
          <p:cNvPr id="3" name="Image 0" descr="preencoded.png"/>
          <p:cNvPicPr>
            <a:picLocks noChangeAspect="1"/>
          </p:cNvPicPr>
          <p:nvPr/>
        </p:nvPicPr>
        <p:blipFill>
          <a:blip r:embed="rId3"/>
          <a:stretch>
            <a:fillRect/>
          </a:stretch>
        </p:blipFill>
        <p:spPr>
          <a:xfrm>
            <a:off x="693063" y="1318974"/>
            <a:ext cx="2638563" cy="1630703"/>
          </a:xfrm>
          <a:prstGeom prst="rect">
            <a:avLst/>
          </a:prstGeom>
        </p:spPr>
      </p:pic>
      <p:sp>
        <p:nvSpPr>
          <p:cNvPr id="4" name="Text 1"/>
          <p:cNvSpPr/>
          <p:nvPr/>
        </p:nvSpPr>
        <p:spPr>
          <a:xfrm>
            <a:off x="693063" y="3247619"/>
            <a:ext cx="3088362" cy="651272"/>
          </a:xfrm>
          <a:prstGeom prst="rect">
            <a:avLst/>
          </a:prstGeom>
          <a:noFill/>
          <a:ln/>
        </p:spPr>
        <p:txBody>
          <a:bodyPr wrap="square" lIns="0" tIns="0" rIns="0" bIns="0" rtlCol="0" anchor="t"/>
          <a:lstStyle/>
          <a:p>
            <a:pPr marL="0" indent="0" algn="l">
              <a:lnSpc>
                <a:spcPts val="2550"/>
              </a:lnSpc>
              <a:buNone/>
            </a:pPr>
            <a:r>
              <a:rPr lang="en-US" sz="2400" b="1" dirty="0">
                <a:solidFill>
                  <a:srgbClr val="272525"/>
                </a:solidFill>
                <a:latin typeface="Barlow Bold" pitchFamily="34" charset="0"/>
                <a:ea typeface="Barlow Bold" pitchFamily="34" charset="-122"/>
                <a:cs typeface="Barlow Bold" pitchFamily="34" charset="-120"/>
              </a:rPr>
              <a:t>Data Loading and Exploration</a:t>
            </a:r>
            <a:endParaRPr lang="en-US" sz="2400" dirty="0"/>
          </a:p>
        </p:txBody>
      </p:sp>
      <p:sp>
        <p:nvSpPr>
          <p:cNvPr id="5" name="Text 2"/>
          <p:cNvSpPr/>
          <p:nvPr/>
        </p:nvSpPr>
        <p:spPr>
          <a:xfrm>
            <a:off x="693063" y="4002127"/>
            <a:ext cx="3088362" cy="2533650"/>
          </a:xfrm>
          <a:prstGeom prst="rect">
            <a:avLst/>
          </a:prstGeom>
          <a:noFill/>
          <a:ln/>
        </p:spPr>
        <p:txBody>
          <a:bodyPr wrap="square" lIns="0" tIns="0" rIns="0" bIns="0" rtlCol="0" anchor="t"/>
          <a:lstStyle/>
          <a:p>
            <a:pPr marL="0" indent="0" algn="l">
              <a:lnSpc>
                <a:spcPts val="2450"/>
              </a:lnSpc>
              <a:buNone/>
            </a:pPr>
            <a:r>
              <a:rPr lang="en-US" dirty="0">
                <a:solidFill>
                  <a:srgbClr val="272525"/>
                </a:solidFill>
                <a:latin typeface="Montserrat" pitchFamily="34" charset="0"/>
                <a:ea typeface="Montserrat" pitchFamily="34" charset="-122"/>
                <a:cs typeface="Montserrat" pitchFamily="34" charset="-120"/>
              </a:rPr>
              <a:t>Begin by loading the financial time series data using pandas. Perform initial exploratory data analysis, including summary statistics and visualizations. Look for patterns, trends, and potential anomalies in the data.</a:t>
            </a:r>
            <a:endParaRPr lang="en-US" dirty="0"/>
          </a:p>
        </p:txBody>
      </p:sp>
      <p:pic>
        <p:nvPicPr>
          <p:cNvPr id="6" name="Image 1" descr="preencoded.png"/>
          <p:cNvPicPr>
            <a:picLocks noChangeAspect="1"/>
          </p:cNvPicPr>
          <p:nvPr/>
        </p:nvPicPr>
        <p:blipFill>
          <a:blip r:embed="rId4"/>
          <a:stretch>
            <a:fillRect/>
          </a:stretch>
        </p:blipFill>
        <p:spPr>
          <a:xfrm>
            <a:off x="4078367" y="1318974"/>
            <a:ext cx="2638563" cy="1630703"/>
          </a:xfrm>
          <a:prstGeom prst="rect">
            <a:avLst/>
          </a:prstGeom>
        </p:spPr>
      </p:pic>
      <p:sp>
        <p:nvSpPr>
          <p:cNvPr id="7" name="Text 3"/>
          <p:cNvSpPr/>
          <p:nvPr/>
        </p:nvSpPr>
        <p:spPr>
          <a:xfrm>
            <a:off x="4078367" y="3247619"/>
            <a:ext cx="3088362" cy="651272"/>
          </a:xfrm>
          <a:prstGeom prst="rect">
            <a:avLst/>
          </a:prstGeom>
          <a:noFill/>
          <a:ln/>
        </p:spPr>
        <p:txBody>
          <a:bodyPr wrap="square" lIns="0" tIns="0" rIns="0" bIns="0" rtlCol="0" anchor="t"/>
          <a:lstStyle/>
          <a:p>
            <a:pPr marL="0" indent="0" algn="l">
              <a:lnSpc>
                <a:spcPts val="2550"/>
              </a:lnSpc>
              <a:buNone/>
            </a:pPr>
            <a:r>
              <a:rPr lang="en-US" sz="2400" b="1" dirty="0">
                <a:solidFill>
                  <a:srgbClr val="272525"/>
                </a:solidFill>
                <a:latin typeface="Barlow Bold" pitchFamily="34" charset="0"/>
                <a:ea typeface="Barlow Bold" pitchFamily="34" charset="-122"/>
                <a:cs typeface="Barlow Bold" pitchFamily="34" charset="-120"/>
              </a:rPr>
              <a:t>Outlier Detection and Treatment</a:t>
            </a:r>
            <a:endParaRPr lang="en-US" sz="2400" dirty="0"/>
          </a:p>
        </p:txBody>
      </p:sp>
      <p:sp>
        <p:nvSpPr>
          <p:cNvPr id="8" name="Text 4"/>
          <p:cNvSpPr/>
          <p:nvPr/>
        </p:nvSpPr>
        <p:spPr>
          <a:xfrm>
            <a:off x="4078367" y="4002127"/>
            <a:ext cx="3088362" cy="2850356"/>
          </a:xfrm>
          <a:prstGeom prst="rect">
            <a:avLst/>
          </a:prstGeom>
          <a:noFill/>
          <a:ln/>
        </p:spPr>
        <p:txBody>
          <a:bodyPr wrap="square" lIns="0" tIns="0" rIns="0" bIns="0" rtlCol="0" anchor="t"/>
          <a:lstStyle/>
          <a:p>
            <a:pPr marL="0" indent="0" algn="l">
              <a:lnSpc>
                <a:spcPts val="2450"/>
              </a:lnSpc>
              <a:buNone/>
            </a:pPr>
            <a:r>
              <a:rPr lang="en-US" dirty="0">
                <a:solidFill>
                  <a:srgbClr val="272525"/>
                </a:solidFill>
                <a:latin typeface="Montserrat" pitchFamily="34" charset="0"/>
                <a:ea typeface="Montserrat" pitchFamily="34" charset="-122"/>
                <a:cs typeface="Montserrat" pitchFamily="34" charset="-120"/>
              </a:rPr>
              <a:t>Implement the IQR method to detect outliers in daily returns. Use numpy and pandas to calculate quartiles and identify extreme values. Apply winsorization using scipy.stats.mstats.winsorize() function to cap the outliers at specified percentiles.</a:t>
            </a:r>
            <a:endParaRPr lang="en-US" dirty="0"/>
          </a:p>
        </p:txBody>
      </p:sp>
      <p:pic>
        <p:nvPicPr>
          <p:cNvPr id="9" name="Image 2" descr="preencoded.png"/>
          <p:cNvPicPr>
            <a:picLocks noChangeAspect="1"/>
          </p:cNvPicPr>
          <p:nvPr/>
        </p:nvPicPr>
        <p:blipFill>
          <a:blip r:embed="rId5"/>
          <a:stretch>
            <a:fillRect/>
          </a:stretch>
        </p:blipFill>
        <p:spPr>
          <a:xfrm>
            <a:off x="7463671" y="1318974"/>
            <a:ext cx="2638563" cy="1630703"/>
          </a:xfrm>
          <a:prstGeom prst="rect">
            <a:avLst/>
          </a:prstGeom>
        </p:spPr>
      </p:pic>
      <p:sp>
        <p:nvSpPr>
          <p:cNvPr id="10" name="Text 5"/>
          <p:cNvSpPr/>
          <p:nvPr/>
        </p:nvSpPr>
        <p:spPr>
          <a:xfrm>
            <a:off x="7463671" y="3247619"/>
            <a:ext cx="2605564" cy="325636"/>
          </a:xfrm>
          <a:prstGeom prst="rect">
            <a:avLst/>
          </a:prstGeom>
          <a:noFill/>
          <a:ln/>
        </p:spPr>
        <p:txBody>
          <a:bodyPr wrap="none" lIns="0" tIns="0" rIns="0" bIns="0" rtlCol="0" anchor="t"/>
          <a:lstStyle/>
          <a:p>
            <a:pPr marL="0" indent="0" algn="l">
              <a:lnSpc>
                <a:spcPts val="2550"/>
              </a:lnSpc>
              <a:buNone/>
            </a:pPr>
            <a:r>
              <a:rPr lang="en-US" sz="2400" b="1" dirty="0">
                <a:solidFill>
                  <a:srgbClr val="272525"/>
                </a:solidFill>
                <a:latin typeface="Barlow Bold" pitchFamily="34" charset="0"/>
                <a:ea typeface="Barlow Bold" pitchFamily="34" charset="-122"/>
                <a:cs typeface="Barlow Bold" pitchFamily="34" charset="-120"/>
              </a:rPr>
              <a:t>Feature Normalization</a:t>
            </a:r>
            <a:endParaRPr lang="en-US" sz="2400" dirty="0"/>
          </a:p>
        </p:txBody>
      </p:sp>
      <p:sp>
        <p:nvSpPr>
          <p:cNvPr id="11" name="Text 6"/>
          <p:cNvSpPr/>
          <p:nvPr/>
        </p:nvSpPr>
        <p:spPr>
          <a:xfrm>
            <a:off x="7463671" y="4006272"/>
            <a:ext cx="3088362" cy="3483769"/>
          </a:xfrm>
          <a:prstGeom prst="rect">
            <a:avLst/>
          </a:prstGeom>
          <a:noFill/>
          <a:ln/>
        </p:spPr>
        <p:txBody>
          <a:bodyPr wrap="square" lIns="0" tIns="0" rIns="0" bIns="0" rtlCol="0" anchor="t"/>
          <a:lstStyle/>
          <a:p>
            <a:pPr marL="0" indent="0" algn="l">
              <a:lnSpc>
                <a:spcPts val="2450"/>
              </a:lnSpc>
              <a:buNone/>
            </a:pPr>
            <a:r>
              <a:rPr lang="en-US" dirty="0">
                <a:solidFill>
                  <a:srgbClr val="272525"/>
                </a:solidFill>
                <a:latin typeface="Montserrat" pitchFamily="34" charset="0"/>
                <a:ea typeface="Montserrat" pitchFamily="34" charset="-122"/>
                <a:cs typeface="Montserrat" pitchFamily="34" charset="-120"/>
              </a:rPr>
              <a:t>Use </a:t>
            </a:r>
            <a:r>
              <a:rPr lang="en-US" dirty="0" err="1">
                <a:solidFill>
                  <a:srgbClr val="272525"/>
                </a:solidFill>
                <a:latin typeface="Montserrat" pitchFamily="34" charset="0"/>
                <a:ea typeface="Montserrat" pitchFamily="34" charset="-122"/>
                <a:cs typeface="Montserrat" pitchFamily="34" charset="-120"/>
              </a:rPr>
              <a:t>sklearn.preprocessing</a:t>
            </a:r>
            <a:r>
              <a:rPr lang="en-US" dirty="0">
                <a:solidFill>
                  <a:srgbClr val="272525"/>
                </a:solidFill>
                <a:latin typeface="Montserrat" pitchFamily="34" charset="0"/>
                <a:ea typeface="Montserrat" pitchFamily="34" charset="-122"/>
                <a:cs typeface="Montserrat" pitchFamily="34" charset="-120"/>
              </a:rPr>
              <a:t>.  </a:t>
            </a:r>
            <a:r>
              <a:rPr lang="en-US" dirty="0" err="1">
                <a:solidFill>
                  <a:srgbClr val="272525"/>
                </a:solidFill>
                <a:latin typeface="Montserrat" pitchFamily="34" charset="0"/>
                <a:ea typeface="Montserrat" pitchFamily="34" charset="-122"/>
                <a:cs typeface="Montserrat" pitchFamily="34" charset="-120"/>
              </a:rPr>
              <a:t>MinMaxScaler</a:t>
            </a:r>
            <a:r>
              <a:rPr lang="en-US" dirty="0">
                <a:solidFill>
                  <a:srgbClr val="272525"/>
                </a:solidFill>
                <a:latin typeface="Montserrat" pitchFamily="34" charset="0"/>
                <a:ea typeface="Montserrat" pitchFamily="34" charset="-122"/>
                <a:cs typeface="Montserrat" pitchFamily="34" charset="-120"/>
              </a:rPr>
              <a:t> for price data normalization. For trading volume, apply numpy.log() for log transformation, then use sklearn.preprocessing.StandardScaler for z-score normalization. Ensure all features are on comparable scales.</a:t>
            </a:r>
            <a:endParaRPr lang="en-US" dirty="0"/>
          </a:p>
        </p:txBody>
      </p:sp>
      <p:pic>
        <p:nvPicPr>
          <p:cNvPr id="12" name="Image 3" descr="preencoded.png"/>
          <p:cNvPicPr>
            <a:picLocks noChangeAspect="1"/>
          </p:cNvPicPr>
          <p:nvPr/>
        </p:nvPicPr>
        <p:blipFill>
          <a:blip r:embed="rId6"/>
          <a:stretch>
            <a:fillRect/>
          </a:stretch>
        </p:blipFill>
        <p:spPr>
          <a:xfrm>
            <a:off x="10848975" y="1318974"/>
            <a:ext cx="2638563" cy="1630703"/>
          </a:xfrm>
          <a:prstGeom prst="rect">
            <a:avLst/>
          </a:prstGeom>
        </p:spPr>
      </p:pic>
      <p:sp>
        <p:nvSpPr>
          <p:cNvPr id="13" name="Text 7"/>
          <p:cNvSpPr/>
          <p:nvPr/>
        </p:nvSpPr>
        <p:spPr>
          <a:xfrm>
            <a:off x="10848975" y="3247619"/>
            <a:ext cx="3088362" cy="651272"/>
          </a:xfrm>
          <a:prstGeom prst="rect">
            <a:avLst/>
          </a:prstGeom>
          <a:noFill/>
          <a:ln/>
        </p:spPr>
        <p:txBody>
          <a:bodyPr wrap="square" lIns="0" tIns="0" rIns="0" bIns="0" rtlCol="0" anchor="t"/>
          <a:lstStyle/>
          <a:p>
            <a:pPr marL="0" indent="0" algn="l">
              <a:lnSpc>
                <a:spcPts val="2550"/>
              </a:lnSpc>
              <a:buNone/>
            </a:pPr>
            <a:r>
              <a:rPr lang="en-US" sz="2400" b="1" dirty="0">
                <a:solidFill>
                  <a:srgbClr val="272525"/>
                </a:solidFill>
                <a:latin typeface="Barlow Bold" pitchFamily="34" charset="0"/>
                <a:ea typeface="Barlow Bold" pitchFamily="34" charset="-122"/>
                <a:cs typeface="Barlow Bold" pitchFamily="34" charset="-120"/>
              </a:rPr>
              <a:t>Visualization and Validation</a:t>
            </a:r>
            <a:endParaRPr lang="en-US" sz="2400" dirty="0"/>
          </a:p>
        </p:txBody>
      </p:sp>
      <p:sp>
        <p:nvSpPr>
          <p:cNvPr id="14" name="Text 8"/>
          <p:cNvSpPr/>
          <p:nvPr/>
        </p:nvSpPr>
        <p:spPr>
          <a:xfrm>
            <a:off x="10848975" y="4002127"/>
            <a:ext cx="3088362" cy="2850356"/>
          </a:xfrm>
          <a:prstGeom prst="rect">
            <a:avLst/>
          </a:prstGeom>
          <a:noFill/>
          <a:ln/>
        </p:spPr>
        <p:txBody>
          <a:bodyPr wrap="square" lIns="0" tIns="0" rIns="0" bIns="0" rtlCol="0" anchor="t"/>
          <a:lstStyle/>
          <a:p>
            <a:pPr marL="0" indent="0" algn="l">
              <a:lnSpc>
                <a:spcPts val="2450"/>
              </a:lnSpc>
              <a:buNone/>
            </a:pPr>
            <a:r>
              <a:rPr lang="en-US" dirty="0">
                <a:solidFill>
                  <a:srgbClr val="272525"/>
                </a:solidFill>
                <a:latin typeface="Montserrat" pitchFamily="34" charset="0"/>
                <a:ea typeface="Montserrat" pitchFamily="34" charset="-122"/>
                <a:cs typeface="Montserrat" pitchFamily="34" charset="-120"/>
              </a:rPr>
              <a:t>Create before-and-after visualizations using matplotlib or seaborn to showcase the effects of outlier treatment and normalization. Validate the results by comparing summary statistics and distribution plots of the original and processed data.</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2485" y="654010"/>
            <a:ext cx="12965430" cy="1564719"/>
          </a:xfrm>
          <a:prstGeom prst="rect">
            <a:avLst/>
          </a:prstGeom>
          <a:noFill/>
          <a:ln/>
        </p:spPr>
        <p:txBody>
          <a:bodyPr wrap="square" lIns="0" tIns="0" rIns="0" bIns="0" rtlCol="0" anchor="t"/>
          <a:lstStyle/>
          <a:p>
            <a:pPr marL="0" indent="0">
              <a:lnSpc>
                <a:spcPts val="6150"/>
              </a:lnSpc>
              <a:buNone/>
            </a:pPr>
            <a:r>
              <a:rPr lang="en-US" sz="4000" b="1" dirty="0">
                <a:solidFill>
                  <a:srgbClr val="7068F4"/>
                </a:solidFill>
                <a:latin typeface="Barlow Bold" pitchFamily="34" charset="0"/>
                <a:ea typeface="Barlow Bold" pitchFamily="34" charset="-122"/>
                <a:cs typeface="Barlow Bold" pitchFamily="34" charset="-120"/>
              </a:rPr>
              <a:t>Group Activity: Collaborative Data Cleaning Challenge</a:t>
            </a:r>
            <a:endParaRPr lang="en-US" sz="4000" dirty="0"/>
          </a:p>
        </p:txBody>
      </p:sp>
      <p:pic>
        <p:nvPicPr>
          <p:cNvPr id="3" name="Image 0" descr="preencoded.png"/>
          <p:cNvPicPr>
            <a:picLocks noChangeAspect="1"/>
          </p:cNvPicPr>
          <p:nvPr/>
        </p:nvPicPr>
        <p:blipFill>
          <a:blip r:embed="rId3"/>
          <a:stretch>
            <a:fillRect/>
          </a:stretch>
        </p:blipFill>
        <p:spPr>
          <a:xfrm>
            <a:off x="832485" y="1831826"/>
            <a:ext cx="2973824" cy="1837849"/>
          </a:xfrm>
          <a:prstGeom prst="rect">
            <a:avLst/>
          </a:prstGeom>
        </p:spPr>
      </p:pic>
      <p:sp>
        <p:nvSpPr>
          <p:cNvPr id="4" name="Text 1"/>
          <p:cNvSpPr/>
          <p:nvPr/>
        </p:nvSpPr>
        <p:spPr>
          <a:xfrm>
            <a:off x="832485" y="3966974"/>
            <a:ext cx="2973824" cy="391239"/>
          </a:xfrm>
          <a:prstGeom prst="rect">
            <a:avLst/>
          </a:prstGeom>
          <a:noFill/>
          <a:ln/>
        </p:spPr>
        <p:txBody>
          <a:bodyPr wrap="none" lIns="0" tIns="0" rIns="0" bIns="0" rtlCol="0" anchor="t"/>
          <a:lstStyle/>
          <a:p>
            <a:pPr marL="0" indent="0" algn="l">
              <a:lnSpc>
                <a:spcPts val="3050"/>
              </a:lnSpc>
              <a:buNone/>
            </a:pPr>
            <a:r>
              <a:rPr lang="en-US" sz="2400" b="1" dirty="0">
                <a:solidFill>
                  <a:srgbClr val="272525"/>
                </a:solidFill>
                <a:latin typeface="Barlow Bold" pitchFamily="34" charset="0"/>
                <a:ea typeface="Barlow Bold" pitchFamily="34" charset="-122"/>
                <a:cs typeface="Barlow Bold" pitchFamily="34" charset="-120"/>
              </a:rPr>
              <a:t>Dataset Introduction</a:t>
            </a:r>
            <a:endParaRPr lang="en-US" sz="2400" dirty="0"/>
          </a:p>
        </p:txBody>
      </p:sp>
      <p:sp>
        <p:nvSpPr>
          <p:cNvPr id="5" name="Text 2"/>
          <p:cNvSpPr/>
          <p:nvPr/>
        </p:nvSpPr>
        <p:spPr>
          <a:xfrm>
            <a:off x="832485" y="4896937"/>
            <a:ext cx="2973824" cy="1522095"/>
          </a:xfrm>
          <a:prstGeom prst="rect">
            <a:avLst/>
          </a:prstGeom>
          <a:noFill/>
          <a:ln/>
        </p:spPr>
        <p:txBody>
          <a:bodyPr wrap="square" lIns="0" tIns="0" rIns="0" bIns="0" rtlCol="0" anchor="t"/>
          <a:lstStyle/>
          <a:p>
            <a:pPr marL="0" indent="0" algn="l">
              <a:lnSpc>
                <a:spcPts val="2950"/>
              </a:lnSpc>
              <a:buNone/>
            </a:pPr>
            <a:r>
              <a:rPr lang="en-US" dirty="0">
                <a:solidFill>
                  <a:srgbClr val="272525"/>
                </a:solidFill>
                <a:latin typeface="Montserrat" pitchFamily="34" charset="0"/>
                <a:ea typeface="Montserrat" pitchFamily="34" charset="-122"/>
                <a:cs typeface="Montserrat" pitchFamily="34" charset="-120"/>
              </a:rPr>
              <a:t>Participants will receive a complex e-commerce dataset with data quality issues.</a:t>
            </a:r>
            <a:endParaRPr lang="en-US" dirty="0"/>
          </a:p>
        </p:txBody>
      </p:sp>
      <p:pic>
        <p:nvPicPr>
          <p:cNvPr id="6" name="Image 1" descr="preencoded.png"/>
          <p:cNvPicPr>
            <a:picLocks noChangeAspect="1"/>
          </p:cNvPicPr>
          <p:nvPr/>
        </p:nvPicPr>
        <p:blipFill>
          <a:blip r:embed="rId4"/>
          <a:stretch>
            <a:fillRect/>
          </a:stretch>
        </p:blipFill>
        <p:spPr>
          <a:xfrm>
            <a:off x="4163020" y="1831826"/>
            <a:ext cx="2973824" cy="1837849"/>
          </a:xfrm>
          <a:prstGeom prst="rect">
            <a:avLst/>
          </a:prstGeom>
        </p:spPr>
      </p:pic>
      <p:sp>
        <p:nvSpPr>
          <p:cNvPr id="7" name="Text 3"/>
          <p:cNvSpPr/>
          <p:nvPr/>
        </p:nvSpPr>
        <p:spPr>
          <a:xfrm>
            <a:off x="4163020" y="3966974"/>
            <a:ext cx="2973824" cy="782479"/>
          </a:xfrm>
          <a:prstGeom prst="rect">
            <a:avLst/>
          </a:prstGeom>
          <a:noFill/>
          <a:ln/>
        </p:spPr>
        <p:txBody>
          <a:bodyPr wrap="square" lIns="0" tIns="0" rIns="0" bIns="0" rtlCol="0" anchor="t"/>
          <a:lstStyle/>
          <a:p>
            <a:pPr marL="0" indent="0" algn="l">
              <a:lnSpc>
                <a:spcPts val="3050"/>
              </a:lnSpc>
              <a:buNone/>
            </a:pPr>
            <a:r>
              <a:rPr lang="en-US" sz="2400" b="1" dirty="0">
                <a:solidFill>
                  <a:srgbClr val="272525"/>
                </a:solidFill>
                <a:latin typeface="Barlow Bold" pitchFamily="34" charset="0"/>
                <a:ea typeface="Barlow Bold" pitchFamily="34" charset="-122"/>
                <a:cs typeface="Barlow Bold" pitchFamily="34" charset="-120"/>
              </a:rPr>
              <a:t>Team Formation and Task Assignment</a:t>
            </a:r>
            <a:endParaRPr lang="en-US" sz="2400" dirty="0"/>
          </a:p>
        </p:txBody>
      </p:sp>
      <p:sp>
        <p:nvSpPr>
          <p:cNvPr id="8" name="Text 4"/>
          <p:cNvSpPr/>
          <p:nvPr/>
        </p:nvSpPr>
        <p:spPr>
          <a:xfrm>
            <a:off x="4163020" y="4896937"/>
            <a:ext cx="2973824" cy="1141571"/>
          </a:xfrm>
          <a:prstGeom prst="rect">
            <a:avLst/>
          </a:prstGeom>
          <a:noFill/>
          <a:ln/>
        </p:spPr>
        <p:txBody>
          <a:bodyPr wrap="square" lIns="0" tIns="0" rIns="0" bIns="0" rtlCol="0" anchor="t"/>
          <a:lstStyle/>
          <a:p>
            <a:pPr marL="0" indent="0" algn="l">
              <a:lnSpc>
                <a:spcPts val="2950"/>
              </a:lnSpc>
              <a:buNone/>
            </a:pPr>
            <a:r>
              <a:rPr lang="en-US" dirty="0">
                <a:solidFill>
                  <a:srgbClr val="272525"/>
                </a:solidFill>
                <a:latin typeface="Montserrat" pitchFamily="34" charset="0"/>
                <a:ea typeface="Montserrat" pitchFamily="34" charset="-122"/>
                <a:cs typeface="Montserrat" pitchFamily="34" charset="-120"/>
              </a:rPr>
              <a:t>Form teams of 3-4 and focus on cleaning specific dataset aspects.</a:t>
            </a:r>
            <a:endParaRPr lang="en-US" dirty="0"/>
          </a:p>
        </p:txBody>
      </p:sp>
      <p:pic>
        <p:nvPicPr>
          <p:cNvPr id="9" name="Image 2" descr="preencoded.png"/>
          <p:cNvPicPr>
            <a:picLocks noChangeAspect="1"/>
          </p:cNvPicPr>
          <p:nvPr/>
        </p:nvPicPr>
        <p:blipFill>
          <a:blip r:embed="rId5"/>
          <a:stretch>
            <a:fillRect/>
          </a:stretch>
        </p:blipFill>
        <p:spPr>
          <a:xfrm>
            <a:off x="7493556" y="1831826"/>
            <a:ext cx="2973824" cy="1837849"/>
          </a:xfrm>
          <a:prstGeom prst="rect">
            <a:avLst/>
          </a:prstGeom>
        </p:spPr>
      </p:pic>
      <p:sp>
        <p:nvSpPr>
          <p:cNvPr id="10" name="Text 5"/>
          <p:cNvSpPr/>
          <p:nvPr/>
        </p:nvSpPr>
        <p:spPr>
          <a:xfrm>
            <a:off x="7493556" y="3966974"/>
            <a:ext cx="2973824" cy="782479"/>
          </a:xfrm>
          <a:prstGeom prst="rect">
            <a:avLst/>
          </a:prstGeom>
          <a:noFill/>
          <a:ln/>
        </p:spPr>
        <p:txBody>
          <a:bodyPr wrap="square" lIns="0" tIns="0" rIns="0" bIns="0" rtlCol="0" anchor="t"/>
          <a:lstStyle/>
          <a:p>
            <a:pPr marL="0" indent="0" algn="l">
              <a:lnSpc>
                <a:spcPts val="3050"/>
              </a:lnSpc>
              <a:buNone/>
            </a:pPr>
            <a:r>
              <a:rPr lang="en-US" sz="2400" b="1" dirty="0">
                <a:solidFill>
                  <a:srgbClr val="272525"/>
                </a:solidFill>
                <a:latin typeface="Barlow Bold" pitchFamily="34" charset="0"/>
                <a:ea typeface="Barlow Bold" pitchFamily="34" charset="-122"/>
                <a:cs typeface="Barlow Bold" pitchFamily="34" charset="-120"/>
              </a:rPr>
              <a:t>Collaborative Cleaning Process</a:t>
            </a:r>
            <a:endParaRPr lang="en-US" sz="2400" dirty="0"/>
          </a:p>
        </p:txBody>
      </p:sp>
      <p:sp>
        <p:nvSpPr>
          <p:cNvPr id="11" name="Text 6"/>
          <p:cNvSpPr/>
          <p:nvPr/>
        </p:nvSpPr>
        <p:spPr>
          <a:xfrm>
            <a:off x="7493555" y="4896937"/>
            <a:ext cx="2973824" cy="1902619"/>
          </a:xfrm>
          <a:prstGeom prst="rect">
            <a:avLst/>
          </a:prstGeom>
          <a:noFill/>
          <a:ln/>
        </p:spPr>
        <p:txBody>
          <a:bodyPr wrap="square" lIns="0" tIns="0" rIns="0" bIns="0" rtlCol="0" anchor="t"/>
          <a:lstStyle/>
          <a:p>
            <a:pPr marL="0" indent="0" algn="l">
              <a:lnSpc>
                <a:spcPts val="2950"/>
              </a:lnSpc>
              <a:buNone/>
            </a:pPr>
            <a:r>
              <a:rPr lang="en-US" dirty="0">
                <a:solidFill>
                  <a:srgbClr val="272525"/>
                </a:solidFill>
                <a:latin typeface="Montserrat" pitchFamily="34" charset="0"/>
                <a:ea typeface="Montserrat" pitchFamily="34" charset="-122"/>
                <a:cs typeface="Montserrat" pitchFamily="34" charset="-120"/>
              </a:rPr>
              <a:t>Teams will collaborate using tools like Jupyter Notebooks or Google Colab to clean and normalize the data.</a:t>
            </a:r>
            <a:endParaRPr lang="en-US" dirty="0"/>
          </a:p>
        </p:txBody>
      </p:sp>
      <p:pic>
        <p:nvPicPr>
          <p:cNvPr id="12" name="Image 3" descr="preencoded.png"/>
          <p:cNvPicPr>
            <a:picLocks noChangeAspect="1"/>
          </p:cNvPicPr>
          <p:nvPr/>
        </p:nvPicPr>
        <p:blipFill>
          <a:blip r:embed="rId6"/>
          <a:stretch>
            <a:fillRect/>
          </a:stretch>
        </p:blipFill>
        <p:spPr>
          <a:xfrm>
            <a:off x="10824091" y="1831826"/>
            <a:ext cx="2973824" cy="1837849"/>
          </a:xfrm>
          <a:prstGeom prst="rect">
            <a:avLst/>
          </a:prstGeom>
        </p:spPr>
      </p:pic>
      <p:sp>
        <p:nvSpPr>
          <p:cNvPr id="13" name="Text 7"/>
          <p:cNvSpPr/>
          <p:nvPr/>
        </p:nvSpPr>
        <p:spPr>
          <a:xfrm>
            <a:off x="10824091" y="3966974"/>
            <a:ext cx="2973824" cy="782479"/>
          </a:xfrm>
          <a:prstGeom prst="rect">
            <a:avLst/>
          </a:prstGeom>
          <a:noFill/>
          <a:ln/>
        </p:spPr>
        <p:txBody>
          <a:bodyPr wrap="square" lIns="0" tIns="0" rIns="0" bIns="0" rtlCol="0" anchor="t"/>
          <a:lstStyle/>
          <a:p>
            <a:pPr marL="0" indent="0" algn="l">
              <a:lnSpc>
                <a:spcPts val="3050"/>
              </a:lnSpc>
              <a:buNone/>
            </a:pPr>
            <a:r>
              <a:rPr lang="en-US" sz="2400" b="1" dirty="0">
                <a:solidFill>
                  <a:srgbClr val="272525"/>
                </a:solidFill>
                <a:latin typeface="Barlow Bold" pitchFamily="34" charset="0"/>
                <a:ea typeface="Barlow Bold" pitchFamily="34" charset="-122"/>
                <a:cs typeface="Barlow Bold" pitchFamily="34" charset="-120"/>
              </a:rPr>
              <a:t>Presentation and Peer Review</a:t>
            </a:r>
            <a:endParaRPr lang="en-US" sz="2400" dirty="0"/>
          </a:p>
        </p:txBody>
      </p:sp>
      <p:sp>
        <p:nvSpPr>
          <p:cNvPr id="14" name="Text 8"/>
          <p:cNvSpPr/>
          <p:nvPr/>
        </p:nvSpPr>
        <p:spPr>
          <a:xfrm>
            <a:off x="10824090" y="4896937"/>
            <a:ext cx="2973824" cy="1902619"/>
          </a:xfrm>
          <a:prstGeom prst="rect">
            <a:avLst/>
          </a:prstGeom>
          <a:noFill/>
          <a:ln/>
        </p:spPr>
        <p:txBody>
          <a:bodyPr wrap="square" lIns="0" tIns="0" rIns="0" bIns="0" rtlCol="0" anchor="t"/>
          <a:lstStyle/>
          <a:p>
            <a:pPr marL="0" indent="0" algn="l">
              <a:lnSpc>
                <a:spcPts val="2950"/>
              </a:lnSpc>
              <a:buNone/>
            </a:pPr>
            <a:r>
              <a:rPr lang="en-US" dirty="0">
                <a:solidFill>
                  <a:srgbClr val="272525"/>
                </a:solidFill>
                <a:latin typeface="Montserrat" pitchFamily="34" charset="0"/>
                <a:ea typeface="Montserrat" pitchFamily="34" charset="-122"/>
                <a:cs typeface="Montserrat" pitchFamily="34" charset="-120"/>
              </a:rPr>
              <a:t>Teams will present their cleaned data, explain their methodology, and share best practices with peers.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33663" y="576501"/>
            <a:ext cx="10410111" cy="689610"/>
          </a:xfrm>
          <a:prstGeom prst="rect">
            <a:avLst/>
          </a:prstGeom>
          <a:noFill/>
          <a:ln/>
        </p:spPr>
        <p:txBody>
          <a:bodyPr wrap="none" lIns="0" tIns="0" rIns="0" bIns="0" rtlCol="0" anchor="t"/>
          <a:lstStyle/>
          <a:p>
            <a:pPr marL="0" indent="0">
              <a:lnSpc>
                <a:spcPts val="5400"/>
              </a:lnSpc>
              <a:buNone/>
            </a:pPr>
            <a:r>
              <a:rPr lang="en-US" sz="4000" b="1" dirty="0">
                <a:solidFill>
                  <a:srgbClr val="7068F4"/>
                </a:solidFill>
                <a:latin typeface="Barlow Bold" pitchFamily="34" charset="0"/>
                <a:ea typeface="Barlow Bold" pitchFamily="34" charset="-122"/>
                <a:cs typeface="Barlow Bold" pitchFamily="34" charset="-120"/>
              </a:rPr>
              <a:t>Best Practices for Advanced Data Cleaning</a:t>
            </a:r>
            <a:endParaRPr lang="en-US" sz="4000" dirty="0"/>
          </a:p>
        </p:txBody>
      </p:sp>
      <p:pic>
        <p:nvPicPr>
          <p:cNvPr id="3" name="Image 0" descr="preencoded.png"/>
          <p:cNvPicPr>
            <a:picLocks noChangeAspect="1"/>
          </p:cNvPicPr>
          <p:nvPr/>
        </p:nvPicPr>
        <p:blipFill>
          <a:blip r:embed="rId3"/>
          <a:stretch>
            <a:fillRect/>
          </a:stretch>
        </p:blipFill>
        <p:spPr>
          <a:xfrm>
            <a:off x="733663" y="1391841"/>
            <a:ext cx="3054906" cy="1887974"/>
          </a:xfrm>
          <a:prstGeom prst="rect">
            <a:avLst/>
          </a:prstGeom>
        </p:spPr>
      </p:pic>
      <p:sp>
        <p:nvSpPr>
          <p:cNvPr id="4" name="Text 1"/>
          <p:cNvSpPr/>
          <p:nvPr/>
        </p:nvSpPr>
        <p:spPr>
          <a:xfrm>
            <a:off x="733663" y="3593357"/>
            <a:ext cx="2758321" cy="344805"/>
          </a:xfrm>
          <a:prstGeom prst="rect">
            <a:avLst/>
          </a:prstGeom>
          <a:noFill/>
          <a:ln/>
        </p:spPr>
        <p:txBody>
          <a:bodyPr wrap="none" lIns="0" tIns="0" rIns="0" bIns="0" rtlCol="0" anchor="t"/>
          <a:lstStyle/>
          <a:p>
            <a:pPr marL="0" indent="0" algn="l">
              <a:lnSpc>
                <a:spcPts val="2700"/>
              </a:lnSpc>
              <a:buNone/>
            </a:pPr>
            <a:r>
              <a:rPr lang="en-US" sz="2400" b="1" dirty="0">
                <a:solidFill>
                  <a:srgbClr val="272525"/>
                </a:solidFill>
                <a:latin typeface="Barlow Bold" pitchFamily="34" charset="0"/>
                <a:ea typeface="Barlow Bold" pitchFamily="34" charset="-122"/>
                <a:cs typeface="Barlow Bold" pitchFamily="34" charset="-120"/>
              </a:rPr>
              <a:t>Document Everything</a:t>
            </a:r>
            <a:endParaRPr lang="en-US" sz="2400" dirty="0"/>
          </a:p>
        </p:txBody>
      </p:sp>
      <p:sp>
        <p:nvSpPr>
          <p:cNvPr id="5" name="Text 2"/>
          <p:cNvSpPr/>
          <p:nvPr/>
        </p:nvSpPr>
        <p:spPr>
          <a:xfrm>
            <a:off x="733663" y="4364768"/>
            <a:ext cx="3054906" cy="2683192"/>
          </a:xfrm>
          <a:prstGeom prst="rect">
            <a:avLst/>
          </a:prstGeom>
          <a:noFill/>
          <a:ln/>
        </p:spPr>
        <p:txBody>
          <a:bodyPr wrap="square" lIns="0" tIns="0" rIns="0" bIns="0" rtlCol="0" anchor="t"/>
          <a:lstStyle/>
          <a:p>
            <a:pPr marL="0" indent="0" algn="l">
              <a:lnSpc>
                <a:spcPts val="2600"/>
              </a:lnSpc>
              <a:buNone/>
            </a:pPr>
            <a:r>
              <a:rPr lang="en-US" dirty="0">
                <a:solidFill>
                  <a:srgbClr val="272525"/>
                </a:solidFill>
                <a:latin typeface="Montserrat" pitchFamily="34" charset="0"/>
                <a:ea typeface="Montserrat" pitchFamily="34" charset="-122"/>
                <a:cs typeface="Montserrat" pitchFamily="34" charset="-120"/>
              </a:rPr>
              <a:t>Maintain detailed records of all data cleaning steps, including the rationale for decisions made. This ensures reproducibility and helps in communicating the process to stakeholders or when revisiting the analysis later.</a:t>
            </a:r>
            <a:endParaRPr lang="en-US" dirty="0"/>
          </a:p>
        </p:txBody>
      </p:sp>
      <p:pic>
        <p:nvPicPr>
          <p:cNvPr id="6" name="Image 1" descr="preencoded.png"/>
          <p:cNvPicPr>
            <a:picLocks noChangeAspect="1"/>
          </p:cNvPicPr>
          <p:nvPr/>
        </p:nvPicPr>
        <p:blipFill>
          <a:blip r:embed="rId4"/>
          <a:stretch>
            <a:fillRect/>
          </a:stretch>
        </p:blipFill>
        <p:spPr>
          <a:xfrm>
            <a:off x="4103013" y="1391841"/>
            <a:ext cx="3054906" cy="1887974"/>
          </a:xfrm>
          <a:prstGeom prst="rect">
            <a:avLst/>
          </a:prstGeom>
        </p:spPr>
      </p:pic>
      <p:sp>
        <p:nvSpPr>
          <p:cNvPr id="7" name="Text 3"/>
          <p:cNvSpPr/>
          <p:nvPr/>
        </p:nvSpPr>
        <p:spPr>
          <a:xfrm>
            <a:off x="4103013" y="3593357"/>
            <a:ext cx="2758321" cy="344805"/>
          </a:xfrm>
          <a:prstGeom prst="rect">
            <a:avLst/>
          </a:prstGeom>
          <a:noFill/>
          <a:ln/>
        </p:spPr>
        <p:txBody>
          <a:bodyPr wrap="none" lIns="0" tIns="0" rIns="0" bIns="0" rtlCol="0" anchor="t"/>
          <a:lstStyle/>
          <a:p>
            <a:pPr marL="0" indent="0" algn="l">
              <a:lnSpc>
                <a:spcPts val="2700"/>
              </a:lnSpc>
              <a:buNone/>
            </a:pPr>
            <a:r>
              <a:rPr lang="en-US" sz="2400" b="1" dirty="0">
                <a:solidFill>
                  <a:srgbClr val="272525"/>
                </a:solidFill>
                <a:latin typeface="Barlow Bold" pitchFamily="34" charset="0"/>
                <a:ea typeface="Barlow Bold" pitchFamily="34" charset="-122"/>
                <a:cs typeface="Barlow Bold" pitchFamily="34" charset="-120"/>
              </a:rPr>
              <a:t>Automate Wisely</a:t>
            </a:r>
            <a:endParaRPr lang="en-US" sz="2400" dirty="0"/>
          </a:p>
        </p:txBody>
      </p:sp>
      <p:sp>
        <p:nvSpPr>
          <p:cNvPr id="8" name="Text 4"/>
          <p:cNvSpPr/>
          <p:nvPr/>
        </p:nvSpPr>
        <p:spPr>
          <a:xfrm>
            <a:off x="4103013" y="4364768"/>
            <a:ext cx="3054906" cy="3353991"/>
          </a:xfrm>
          <a:prstGeom prst="rect">
            <a:avLst/>
          </a:prstGeom>
          <a:noFill/>
          <a:ln/>
        </p:spPr>
        <p:txBody>
          <a:bodyPr wrap="square" lIns="0" tIns="0" rIns="0" bIns="0" rtlCol="0" anchor="t"/>
          <a:lstStyle/>
          <a:p>
            <a:pPr marL="0" indent="0" algn="l">
              <a:lnSpc>
                <a:spcPts val="2600"/>
              </a:lnSpc>
              <a:buNone/>
            </a:pPr>
            <a:r>
              <a:rPr lang="en-US" dirty="0">
                <a:solidFill>
                  <a:srgbClr val="272525"/>
                </a:solidFill>
                <a:latin typeface="Montserrat" pitchFamily="34" charset="0"/>
                <a:ea typeface="Montserrat" pitchFamily="34" charset="-122"/>
                <a:cs typeface="Montserrat" pitchFamily="34" charset="-120"/>
              </a:rPr>
              <a:t>Develop reusable scripts or functions for common cleaning tasks, but be cautious about fully automating the process. Always include checks and balances, and review the results of automated cleaning to catch any unintended consequences.</a:t>
            </a:r>
            <a:endParaRPr lang="en-US" dirty="0"/>
          </a:p>
        </p:txBody>
      </p:sp>
      <p:pic>
        <p:nvPicPr>
          <p:cNvPr id="9" name="Image 2" descr="preencoded.png"/>
          <p:cNvPicPr>
            <a:picLocks noChangeAspect="1"/>
          </p:cNvPicPr>
          <p:nvPr/>
        </p:nvPicPr>
        <p:blipFill>
          <a:blip r:embed="rId5"/>
          <a:stretch>
            <a:fillRect/>
          </a:stretch>
        </p:blipFill>
        <p:spPr>
          <a:xfrm>
            <a:off x="7472363" y="1391841"/>
            <a:ext cx="3054906" cy="1887974"/>
          </a:xfrm>
          <a:prstGeom prst="rect">
            <a:avLst/>
          </a:prstGeom>
        </p:spPr>
      </p:pic>
      <p:sp>
        <p:nvSpPr>
          <p:cNvPr id="10" name="Text 5"/>
          <p:cNvSpPr/>
          <p:nvPr/>
        </p:nvSpPr>
        <p:spPr>
          <a:xfrm>
            <a:off x="7472363" y="3593357"/>
            <a:ext cx="3054906" cy="689610"/>
          </a:xfrm>
          <a:prstGeom prst="rect">
            <a:avLst/>
          </a:prstGeom>
          <a:noFill/>
          <a:ln/>
        </p:spPr>
        <p:txBody>
          <a:bodyPr wrap="square" lIns="0" tIns="0" rIns="0" bIns="0" rtlCol="0" anchor="t"/>
          <a:lstStyle/>
          <a:p>
            <a:pPr marL="0" indent="0" algn="l">
              <a:lnSpc>
                <a:spcPts val="2700"/>
              </a:lnSpc>
              <a:buNone/>
            </a:pPr>
            <a:r>
              <a:rPr lang="en-US" sz="2400" b="1" dirty="0">
                <a:solidFill>
                  <a:srgbClr val="272525"/>
                </a:solidFill>
                <a:latin typeface="Barlow Bold" pitchFamily="34" charset="0"/>
                <a:ea typeface="Barlow Bold" pitchFamily="34" charset="-122"/>
                <a:cs typeface="Barlow Bold" pitchFamily="34" charset="-120"/>
              </a:rPr>
              <a:t>Visualize Before and After</a:t>
            </a:r>
            <a:endParaRPr lang="en-US" sz="2400" dirty="0"/>
          </a:p>
        </p:txBody>
      </p:sp>
      <p:sp>
        <p:nvSpPr>
          <p:cNvPr id="11" name="Text 6"/>
          <p:cNvSpPr/>
          <p:nvPr/>
        </p:nvSpPr>
        <p:spPr>
          <a:xfrm>
            <a:off x="7472363" y="4364768"/>
            <a:ext cx="3054906" cy="3018592"/>
          </a:xfrm>
          <a:prstGeom prst="rect">
            <a:avLst/>
          </a:prstGeom>
          <a:noFill/>
          <a:ln/>
        </p:spPr>
        <p:txBody>
          <a:bodyPr wrap="square" lIns="0" tIns="0" rIns="0" bIns="0" rtlCol="0" anchor="t"/>
          <a:lstStyle/>
          <a:p>
            <a:pPr marL="0" indent="0" algn="l">
              <a:lnSpc>
                <a:spcPts val="2600"/>
              </a:lnSpc>
              <a:buNone/>
            </a:pPr>
            <a:r>
              <a:rPr lang="en-US" dirty="0">
                <a:solidFill>
                  <a:srgbClr val="272525"/>
                </a:solidFill>
                <a:latin typeface="Montserrat" pitchFamily="34" charset="0"/>
                <a:ea typeface="Montserrat" pitchFamily="34" charset="-122"/>
                <a:cs typeface="Montserrat" pitchFamily="34" charset="-120"/>
              </a:rPr>
              <a:t>Use data visualization techniques to compare the dataset before and after cleaning. This helps in identifying any unexpected changes and ensures that the cleaning process hasn't introduced new biases or errors into the data.</a:t>
            </a:r>
            <a:endParaRPr lang="en-US" dirty="0"/>
          </a:p>
        </p:txBody>
      </p:sp>
      <p:pic>
        <p:nvPicPr>
          <p:cNvPr id="12" name="Image 3" descr="preencoded.png"/>
          <p:cNvPicPr>
            <a:picLocks noChangeAspect="1"/>
          </p:cNvPicPr>
          <p:nvPr/>
        </p:nvPicPr>
        <p:blipFill>
          <a:blip r:embed="rId6"/>
          <a:stretch>
            <a:fillRect/>
          </a:stretch>
        </p:blipFill>
        <p:spPr>
          <a:xfrm>
            <a:off x="10841712" y="1391841"/>
            <a:ext cx="3055025" cy="1888093"/>
          </a:xfrm>
          <a:prstGeom prst="rect">
            <a:avLst/>
          </a:prstGeom>
        </p:spPr>
      </p:pic>
      <p:sp>
        <p:nvSpPr>
          <p:cNvPr id="13" name="Text 7"/>
          <p:cNvSpPr/>
          <p:nvPr/>
        </p:nvSpPr>
        <p:spPr>
          <a:xfrm>
            <a:off x="10841712" y="3593476"/>
            <a:ext cx="2758321" cy="344805"/>
          </a:xfrm>
          <a:prstGeom prst="rect">
            <a:avLst/>
          </a:prstGeom>
          <a:noFill/>
          <a:ln/>
        </p:spPr>
        <p:txBody>
          <a:bodyPr wrap="none" lIns="0" tIns="0" rIns="0" bIns="0" rtlCol="0" anchor="t"/>
          <a:lstStyle/>
          <a:p>
            <a:pPr marL="0" indent="0" algn="l">
              <a:lnSpc>
                <a:spcPts val="2700"/>
              </a:lnSpc>
              <a:buNone/>
            </a:pPr>
            <a:r>
              <a:rPr lang="en-US" sz="2400" b="1" dirty="0">
                <a:solidFill>
                  <a:srgbClr val="272525"/>
                </a:solidFill>
                <a:latin typeface="Barlow Bold" pitchFamily="34" charset="0"/>
                <a:ea typeface="Barlow Bold" pitchFamily="34" charset="-122"/>
                <a:cs typeface="Barlow Bold" pitchFamily="34" charset="-120"/>
              </a:rPr>
              <a:t>Iterate and Refine</a:t>
            </a:r>
            <a:endParaRPr lang="en-US" sz="2400" dirty="0"/>
          </a:p>
        </p:txBody>
      </p:sp>
      <p:sp>
        <p:nvSpPr>
          <p:cNvPr id="14" name="Text 8"/>
          <p:cNvSpPr/>
          <p:nvPr/>
        </p:nvSpPr>
        <p:spPr>
          <a:xfrm>
            <a:off x="10841712" y="4364887"/>
            <a:ext cx="3055025" cy="2347793"/>
          </a:xfrm>
          <a:prstGeom prst="rect">
            <a:avLst/>
          </a:prstGeom>
          <a:noFill/>
          <a:ln/>
        </p:spPr>
        <p:txBody>
          <a:bodyPr wrap="square" lIns="0" tIns="0" rIns="0" bIns="0" rtlCol="0" anchor="t"/>
          <a:lstStyle/>
          <a:p>
            <a:pPr marL="0" indent="0" algn="l">
              <a:lnSpc>
                <a:spcPts val="2600"/>
              </a:lnSpc>
              <a:buNone/>
            </a:pPr>
            <a:r>
              <a:rPr lang="en-US" dirty="0">
                <a:solidFill>
                  <a:srgbClr val="272525"/>
                </a:solidFill>
                <a:latin typeface="Montserrat" pitchFamily="34" charset="0"/>
                <a:ea typeface="Montserrat" pitchFamily="34" charset="-122"/>
                <a:cs typeface="Montserrat" pitchFamily="34" charset="-120"/>
              </a:rPr>
              <a:t>Data cleaning is often an iterative process. Be prepared to revisit and refine your cleaning steps as you gain more insights into the data or as new issues are discovered during analysis.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21236"/>
          <a:stretch/>
        </p:blipFill>
        <p:spPr>
          <a:xfrm>
            <a:off x="10309123" y="0"/>
            <a:ext cx="4321277" cy="8229600"/>
          </a:xfrm>
          <a:prstGeom prst="rect">
            <a:avLst/>
          </a:prstGeom>
        </p:spPr>
      </p:pic>
      <p:sp>
        <p:nvSpPr>
          <p:cNvPr id="3" name="Text 0"/>
          <p:cNvSpPr/>
          <p:nvPr/>
        </p:nvSpPr>
        <p:spPr>
          <a:xfrm>
            <a:off x="688538" y="787049"/>
            <a:ext cx="7766923" cy="1294448"/>
          </a:xfrm>
          <a:prstGeom prst="rect">
            <a:avLst/>
          </a:prstGeom>
          <a:noFill/>
          <a:ln/>
        </p:spPr>
        <p:txBody>
          <a:bodyPr wrap="square" lIns="0" tIns="0" rIns="0" bIns="0" rtlCol="0" anchor="t"/>
          <a:lstStyle/>
          <a:p>
            <a:pPr marL="0" indent="0">
              <a:buNone/>
            </a:pPr>
            <a:r>
              <a:rPr lang="en-US" sz="4000" b="1" dirty="0">
                <a:solidFill>
                  <a:srgbClr val="7068F4"/>
                </a:solidFill>
                <a:latin typeface="Barlow Bold" pitchFamily="34" charset="0"/>
                <a:ea typeface="Barlow Bold" pitchFamily="34" charset="-122"/>
                <a:cs typeface="Barlow Bold" pitchFamily="34" charset="-120"/>
              </a:rPr>
              <a:t>Conclusion and Future Directions in Data Cleaning</a:t>
            </a:r>
            <a:endParaRPr lang="en-US" sz="4000" dirty="0"/>
          </a:p>
        </p:txBody>
      </p:sp>
      <p:sp>
        <p:nvSpPr>
          <p:cNvPr id="4" name="Text 1"/>
          <p:cNvSpPr/>
          <p:nvPr/>
        </p:nvSpPr>
        <p:spPr>
          <a:xfrm>
            <a:off x="688538" y="2302793"/>
            <a:ext cx="8927410" cy="1259205"/>
          </a:xfrm>
          <a:prstGeom prst="rect">
            <a:avLst/>
          </a:prstGeom>
          <a:noFill/>
          <a:ln/>
        </p:spPr>
        <p:txBody>
          <a:bodyPr wrap="square" lIns="0" tIns="0" rIns="0" bIns="0" rtlCol="0" anchor="t"/>
          <a:lstStyle/>
          <a:p>
            <a:pPr marL="0" indent="0">
              <a:lnSpc>
                <a:spcPts val="2450"/>
              </a:lnSpc>
              <a:buNone/>
            </a:pPr>
            <a:r>
              <a:rPr lang="en-US" dirty="0">
                <a:solidFill>
                  <a:srgbClr val="272525"/>
                </a:solidFill>
                <a:latin typeface="Montserrat" pitchFamily="34" charset="0"/>
                <a:ea typeface="Montserrat" pitchFamily="34" charset="-122"/>
                <a:cs typeface="Montserrat" pitchFamily="34" charset="-120"/>
              </a:rPr>
              <a:t>We've explored advanced methods for outlier detection and treatment, including statistical approaches and machine learning techniques. We've also covered various normalization and standardization methods, understanding their impact on different types of analyses and machine learning models.</a:t>
            </a:r>
            <a:endParaRPr lang="en-US" dirty="0"/>
          </a:p>
        </p:txBody>
      </p:sp>
      <p:sp>
        <p:nvSpPr>
          <p:cNvPr id="5" name="Text 2"/>
          <p:cNvSpPr/>
          <p:nvPr/>
        </p:nvSpPr>
        <p:spPr>
          <a:xfrm>
            <a:off x="688538" y="3783294"/>
            <a:ext cx="8927410" cy="1574006"/>
          </a:xfrm>
          <a:prstGeom prst="rect">
            <a:avLst/>
          </a:prstGeom>
          <a:noFill/>
          <a:ln/>
        </p:spPr>
        <p:txBody>
          <a:bodyPr wrap="square" lIns="0" tIns="0" rIns="0" bIns="0" rtlCol="0" anchor="t"/>
          <a:lstStyle/>
          <a:p>
            <a:pPr marL="0" indent="0">
              <a:lnSpc>
                <a:spcPts val="2450"/>
              </a:lnSpc>
              <a:buNone/>
            </a:pPr>
            <a:r>
              <a:rPr lang="en-US" dirty="0">
                <a:solidFill>
                  <a:srgbClr val="272525"/>
                </a:solidFill>
                <a:latin typeface="Montserrat" pitchFamily="34" charset="0"/>
                <a:ea typeface="Montserrat" pitchFamily="34" charset="-122"/>
                <a:cs typeface="Montserrat" pitchFamily="34" charset="-120"/>
              </a:rPr>
              <a:t>The future of data cleaning is moving towards more automated and intelligent systems. Machine learning models are being developed to detect anomalies and suggest cleaning strategies. Natural Language Processing (NLP) techniques are improving the cleaning of text data, while computer vision advances are enhancing image data preprocessing.</a:t>
            </a:r>
            <a:endParaRPr lang="en-US" dirty="0"/>
          </a:p>
        </p:txBody>
      </p:sp>
      <p:sp>
        <p:nvSpPr>
          <p:cNvPr id="6" name="Text 3"/>
          <p:cNvSpPr/>
          <p:nvPr/>
        </p:nvSpPr>
        <p:spPr>
          <a:xfrm>
            <a:off x="688538" y="5578596"/>
            <a:ext cx="8927410" cy="1259205"/>
          </a:xfrm>
          <a:prstGeom prst="rect">
            <a:avLst/>
          </a:prstGeom>
          <a:noFill/>
          <a:ln/>
        </p:spPr>
        <p:txBody>
          <a:bodyPr wrap="square" lIns="0" tIns="0" rIns="0" bIns="0" rtlCol="0" anchor="t"/>
          <a:lstStyle/>
          <a:p>
            <a:pPr marL="0" indent="0">
              <a:lnSpc>
                <a:spcPts val="2450"/>
              </a:lnSpc>
              <a:buNone/>
            </a:pPr>
            <a:r>
              <a:rPr lang="en-US" dirty="0">
                <a:solidFill>
                  <a:srgbClr val="272525"/>
                </a:solidFill>
                <a:latin typeface="Montserrat" pitchFamily="34" charset="0"/>
                <a:ea typeface="Montserrat" pitchFamily="34" charset="-122"/>
                <a:cs typeface="Montserrat" pitchFamily="34" charset="-120"/>
              </a:rPr>
              <a:t>As data becomes more complex and diverse, it's crucial to stay updated with the latest tools and techniques. Engaging in online courses, attending workshops, and participating in data science communities can help you stay at the forefront of data cleaning methodologies.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4736" y="707350"/>
            <a:ext cx="9629656" cy="699849"/>
          </a:xfrm>
          <a:prstGeom prst="rect">
            <a:avLst/>
          </a:prstGeom>
          <a:noFill/>
          <a:ln/>
        </p:spPr>
        <p:txBody>
          <a:bodyPr wrap="none" lIns="0" tIns="0" rIns="0" bIns="0" rtlCol="0" anchor="t"/>
          <a:lstStyle/>
          <a:p>
            <a:pPr marL="0" indent="0">
              <a:lnSpc>
                <a:spcPts val="5500"/>
              </a:lnSpc>
              <a:buNone/>
            </a:pPr>
            <a:r>
              <a:rPr lang="en-US" sz="4000" b="1" dirty="0">
                <a:solidFill>
                  <a:srgbClr val="7068F4"/>
                </a:solidFill>
                <a:latin typeface="Barlow Bold" pitchFamily="34" charset="0"/>
                <a:ea typeface="Barlow Bold" pitchFamily="34" charset="-122"/>
                <a:cs typeface="Barlow Bold" pitchFamily="34" charset="-120"/>
              </a:rPr>
              <a:t>Understanding Outliers in Data Science</a:t>
            </a:r>
            <a:endParaRPr lang="en-US" sz="4000" dirty="0"/>
          </a:p>
        </p:txBody>
      </p:sp>
      <p:pic>
        <p:nvPicPr>
          <p:cNvPr id="3" name="Image 0" descr="preencoded.png"/>
          <p:cNvPicPr>
            <a:picLocks noChangeAspect="1"/>
          </p:cNvPicPr>
          <p:nvPr/>
        </p:nvPicPr>
        <p:blipFill>
          <a:blip r:embed="rId3"/>
          <a:stretch>
            <a:fillRect/>
          </a:stretch>
        </p:blipFill>
        <p:spPr>
          <a:xfrm>
            <a:off x="744736" y="1584535"/>
            <a:ext cx="3045857" cy="1882378"/>
          </a:xfrm>
          <a:prstGeom prst="rect">
            <a:avLst/>
          </a:prstGeom>
        </p:spPr>
      </p:pic>
      <p:sp>
        <p:nvSpPr>
          <p:cNvPr id="4" name="Text 1"/>
          <p:cNvSpPr/>
          <p:nvPr/>
        </p:nvSpPr>
        <p:spPr>
          <a:xfrm>
            <a:off x="744736" y="3732780"/>
            <a:ext cx="2799755" cy="350044"/>
          </a:xfrm>
          <a:prstGeom prst="rect">
            <a:avLst/>
          </a:prstGeom>
          <a:noFill/>
          <a:ln/>
        </p:spPr>
        <p:txBody>
          <a:bodyPr wrap="non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Definition of Outliers</a:t>
            </a:r>
            <a:endParaRPr lang="en-US" sz="2400" dirty="0"/>
          </a:p>
        </p:txBody>
      </p:sp>
      <p:sp>
        <p:nvSpPr>
          <p:cNvPr id="5" name="Text 2"/>
          <p:cNvSpPr/>
          <p:nvPr/>
        </p:nvSpPr>
        <p:spPr>
          <a:xfrm>
            <a:off x="744736" y="4210459"/>
            <a:ext cx="3045857" cy="2042398"/>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Outliers are data points significantly deviating from other observations. They can arise due to measurement errors, rare events, or natural variability.</a:t>
            </a:r>
            <a:endParaRPr lang="en-US" dirty="0"/>
          </a:p>
        </p:txBody>
      </p:sp>
      <p:pic>
        <p:nvPicPr>
          <p:cNvPr id="6" name="Image 1" descr="preencoded.png"/>
          <p:cNvPicPr>
            <a:picLocks noChangeAspect="1"/>
          </p:cNvPicPr>
          <p:nvPr/>
        </p:nvPicPr>
        <p:blipFill>
          <a:blip r:embed="rId4"/>
          <a:stretch>
            <a:fillRect/>
          </a:stretch>
        </p:blipFill>
        <p:spPr>
          <a:xfrm>
            <a:off x="4109680" y="1584535"/>
            <a:ext cx="3045976" cy="1882497"/>
          </a:xfrm>
          <a:prstGeom prst="rect">
            <a:avLst/>
          </a:prstGeom>
        </p:spPr>
      </p:pic>
      <p:sp>
        <p:nvSpPr>
          <p:cNvPr id="7" name="Text 3"/>
          <p:cNvSpPr/>
          <p:nvPr/>
        </p:nvSpPr>
        <p:spPr>
          <a:xfrm>
            <a:off x="4109680" y="3732899"/>
            <a:ext cx="2799755" cy="350044"/>
          </a:xfrm>
          <a:prstGeom prst="rect">
            <a:avLst/>
          </a:prstGeom>
          <a:noFill/>
          <a:ln/>
        </p:spPr>
        <p:txBody>
          <a:bodyPr wrap="non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Impact on Analysis</a:t>
            </a:r>
            <a:endParaRPr lang="en-US" sz="2400" dirty="0"/>
          </a:p>
        </p:txBody>
      </p:sp>
      <p:sp>
        <p:nvSpPr>
          <p:cNvPr id="8" name="Text 4"/>
          <p:cNvSpPr/>
          <p:nvPr/>
        </p:nvSpPr>
        <p:spPr>
          <a:xfrm>
            <a:off x="4109680" y="4210578"/>
            <a:ext cx="3045976" cy="2723198"/>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Outliers can skew statistical analyses, leading to biased results and incorrect conclusions. They affect measures of central tendency, variability, and relationships between variables.</a:t>
            </a:r>
            <a:endParaRPr lang="en-US" dirty="0"/>
          </a:p>
        </p:txBody>
      </p:sp>
      <p:pic>
        <p:nvPicPr>
          <p:cNvPr id="9" name="Image 2" descr="preencoded.png"/>
          <p:cNvPicPr>
            <a:picLocks noChangeAspect="1"/>
          </p:cNvPicPr>
          <p:nvPr/>
        </p:nvPicPr>
        <p:blipFill>
          <a:blip r:embed="rId5"/>
          <a:stretch>
            <a:fillRect/>
          </a:stretch>
        </p:blipFill>
        <p:spPr>
          <a:xfrm>
            <a:off x="7474744" y="1584535"/>
            <a:ext cx="3045857" cy="1882378"/>
          </a:xfrm>
          <a:prstGeom prst="rect">
            <a:avLst/>
          </a:prstGeom>
        </p:spPr>
      </p:pic>
      <p:sp>
        <p:nvSpPr>
          <p:cNvPr id="10" name="Text 5"/>
          <p:cNvSpPr/>
          <p:nvPr/>
        </p:nvSpPr>
        <p:spPr>
          <a:xfrm>
            <a:off x="7474744" y="3732780"/>
            <a:ext cx="2799755" cy="350044"/>
          </a:xfrm>
          <a:prstGeom prst="rect">
            <a:avLst/>
          </a:prstGeom>
          <a:noFill/>
          <a:ln/>
        </p:spPr>
        <p:txBody>
          <a:bodyPr wrap="non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Types of Outliers</a:t>
            </a:r>
            <a:endParaRPr lang="en-US" sz="2400" dirty="0"/>
          </a:p>
        </p:txBody>
      </p:sp>
      <p:sp>
        <p:nvSpPr>
          <p:cNvPr id="11" name="Text 6"/>
          <p:cNvSpPr/>
          <p:nvPr/>
        </p:nvSpPr>
        <p:spPr>
          <a:xfrm>
            <a:off x="7474744" y="4210459"/>
            <a:ext cx="3045857" cy="3063597"/>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Univariate outliers exist in a single variable, while multivariate outliers occur in the combination of two or more variables. Other classifications include point, contextual, and collective outliers based on their nature and occurrence.</a:t>
            </a:r>
            <a:endParaRPr lang="en-US" dirty="0"/>
          </a:p>
        </p:txBody>
      </p:sp>
      <p:pic>
        <p:nvPicPr>
          <p:cNvPr id="12" name="Image 3" descr="preencoded.png"/>
          <p:cNvPicPr>
            <a:picLocks noChangeAspect="1"/>
          </p:cNvPicPr>
          <p:nvPr/>
        </p:nvPicPr>
        <p:blipFill>
          <a:blip r:embed="rId6"/>
          <a:stretch>
            <a:fillRect/>
          </a:stretch>
        </p:blipFill>
        <p:spPr>
          <a:xfrm>
            <a:off x="10839688" y="1584535"/>
            <a:ext cx="3045976" cy="1882497"/>
          </a:xfrm>
          <a:prstGeom prst="rect">
            <a:avLst/>
          </a:prstGeom>
        </p:spPr>
      </p:pic>
      <p:sp>
        <p:nvSpPr>
          <p:cNvPr id="13" name="Text 7"/>
          <p:cNvSpPr/>
          <p:nvPr/>
        </p:nvSpPr>
        <p:spPr>
          <a:xfrm>
            <a:off x="10839688" y="3732899"/>
            <a:ext cx="2799755" cy="350044"/>
          </a:xfrm>
          <a:prstGeom prst="rect">
            <a:avLst/>
          </a:prstGeom>
          <a:noFill/>
          <a:ln/>
        </p:spPr>
        <p:txBody>
          <a:bodyPr wrap="non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Detection Importance</a:t>
            </a:r>
            <a:endParaRPr lang="en-US" sz="2400" dirty="0"/>
          </a:p>
        </p:txBody>
      </p:sp>
      <p:sp>
        <p:nvSpPr>
          <p:cNvPr id="14" name="Text 8"/>
          <p:cNvSpPr/>
          <p:nvPr/>
        </p:nvSpPr>
        <p:spPr>
          <a:xfrm>
            <a:off x="10839688" y="4210578"/>
            <a:ext cx="3045976" cy="2042398"/>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Identifying outliers is crucial for maintaining data quality, improving model performance, and gaining insights into unusual patterns or behaviors.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5442" y="764738"/>
            <a:ext cx="9032319" cy="634841"/>
          </a:xfrm>
          <a:prstGeom prst="rect">
            <a:avLst/>
          </a:prstGeom>
          <a:noFill/>
          <a:ln/>
        </p:spPr>
        <p:txBody>
          <a:bodyPr wrap="none" lIns="0" tIns="0" rIns="0" bIns="0" rtlCol="0" anchor="t"/>
          <a:lstStyle/>
          <a:p>
            <a:pPr marL="0" indent="0">
              <a:lnSpc>
                <a:spcPts val="4950"/>
              </a:lnSpc>
              <a:buNone/>
            </a:pPr>
            <a:r>
              <a:rPr lang="en-US" sz="4000" b="1" dirty="0">
                <a:solidFill>
                  <a:srgbClr val="7068F4"/>
                </a:solidFill>
                <a:latin typeface="Barlow Bold" pitchFamily="34" charset="0"/>
                <a:ea typeface="Barlow Bold" pitchFamily="34" charset="-122"/>
                <a:cs typeface="Barlow Bold" pitchFamily="34" charset="-120"/>
              </a:rPr>
              <a:t>Statistical Methods for Outlier Detection</a:t>
            </a:r>
            <a:endParaRPr lang="en-US" sz="4000" dirty="0"/>
          </a:p>
        </p:txBody>
      </p:sp>
      <p:pic>
        <p:nvPicPr>
          <p:cNvPr id="3" name="Image 0" descr="preencoded.png"/>
          <p:cNvPicPr>
            <a:picLocks noChangeAspect="1"/>
          </p:cNvPicPr>
          <p:nvPr/>
        </p:nvPicPr>
        <p:blipFill>
          <a:blip r:embed="rId3"/>
          <a:stretch>
            <a:fillRect/>
          </a:stretch>
        </p:blipFill>
        <p:spPr>
          <a:xfrm>
            <a:off x="675442" y="1459654"/>
            <a:ext cx="2441027" cy="1508641"/>
          </a:xfrm>
          <a:prstGeom prst="rect">
            <a:avLst/>
          </a:prstGeom>
        </p:spPr>
      </p:pic>
      <p:sp>
        <p:nvSpPr>
          <p:cNvPr id="4" name="Text 1"/>
          <p:cNvSpPr/>
          <p:nvPr/>
        </p:nvSpPr>
        <p:spPr>
          <a:xfrm>
            <a:off x="675442" y="3217188"/>
            <a:ext cx="2539603" cy="317421"/>
          </a:xfrm>
          <a:prstGeom prst="rect">
            <a:avLst/>
          </a:prstGeom>
          <a:noFill/>
          <a:ln/>
        </p:spPr>
        <p:txBody>
          <a:bodyPr wrap="none" lIns="0" tIns="0" rIns="0" bIns="0" rtlCol="0" anchor="t"/>
          <a:lstStyle/>
          <a:p>
            <a:pPr marL="0" indent="0" algn="l">
              <a:lnSpc>
                <a:spcPts val="2450"/>
              </a:lnSpc>
              <a:buNone/>
            </a:pPr>
            <a:r>
              <a:rPr lang="en-US" sz="2400" b="1" dirty="0">
                <a:solidFill>
                  <a:srgbClr val="272525"/>
                </a:solidFill>
                <a:latin typeface="Barlow Bold" pitchFamily="34" charset="0"/>
                <a:ea typeface="Barlow Bold" pitchFamily="34" charset="-122"/>
                <a:cs typeface="Barlow Bold" pitchFamily="34" charset="-120"/>
              </a:rPr>
              <a:t>Z-Score Method</a:t>
            </a:r>
            <a:endParaRPr lang="en-US" sz="2400" dirty="0"/>
          </a:p>
        </p:txBody>
      </p:sp>
      <p:sp>
        <p:nvSpPr>
          <p:cNvPr id="5" name="Text 2"/>
          <p:cNvSpPr/>
          <p:nvPr/>
        </p:nvSpPr>
        <p:spPr>
          <a:xfrm>
            <a:off x="675442" y="3991384"/>
            <a:ext cx="3102769" cy="3087291"/>
          </a:xfrm>
          <a:prstGeom prst="rect">
            <a:avLst/>
          </a:prstGeom>
          <a:noFill/>
          <a:ln/>
        </p:spPr>
        <p:txBody>
          <a:bodyPr wrap="square" lIns="0" tIns="0" rIns="0" bIns="0" rtlCol="0" anchor="t"/>
          <a:lstStyle/>
          <a:p>
            <a:pPr marL="0" indent="0" algn="l">
              <a:lnSpc>
                <a:spcPts val="2400"/>
              </a:lnSpc>
              <a:buNone/>
            </a:pPr>
            <a:r>
              <a:rPr lang="en-US" dirty="0">
                <a:solidFill>
                  <a:srgbClr val="272525"/>
                </a:solidFill>
                <a:latin typeface="Montserrat" pitchFamily="34" charset="0"/>
                <a:ea typeface="Montserrat" pitchFamily="34" charset="-122"/>
                <a:cs typeface="Montserrat" pitchFamily="34" charset="-120"/>
              </a:rPr>
              <a:t>The Z-score method calculates the number of standard deviations a data point is from the mean. Typically, points with a Z-score greater than 3 or less than -3 are considered outliers. This method is effective for normally distributed data but can be misleading for non-normal distributions.</a:t>
            </a:r>
            <a:endParaRPr lang="en-US" dirty="0"/>
          </a:p>
        </p:txBody>
      </p:sp>
      <p:pic>
        <p:nvPicPr>
          <p:cNvPr id="6" name="Image 1" descr="preencoded.png"/>
          <p:cNvPicPr>
            <a:picLocks noChangeAspect="1"/>
          </p:cNvPicPr>
          <p:nvPr/>
        </p:nvPicPr>
        <p:blipFill>
          <a:blip r:embed="rId4"/>
          <a:stretch>
            <a:fillRect/>
          </a:stretch>
        </p:blipFill>
        <p:spPr>
          <a:xfrm>
            <a:off x="4067651" y="1459654"/>
            <a:ext cx="2441027" cy="1508641"/>
          </a:xfrm>
          <a:prstGeom prst="rect">
            <a:avLst/>
          </a:prstGeom>
        </p:spPr>
      </p:pic>
      <p:sp>
        <p:nvSpPr>
          <p:cNvPr id="7" name="Text 3"/>
          <p:cNvSpPr/>
          <p:nvPr/>
        </p:nvSpPr>
        <p:spPr>
          <a:xfrm>
            <a:off x="4067651" y="3217188"/>
            <a:ext cx="3102769" cy="634841"/>
          </a:xfrm>
          <a:prstGeom prst="rect">
            <a:avLst/>
          </a:prstGeom>
          <a:noFill/>
          <a:ln/>
        </p:spPr>
        <p:txBody>
          <a:bodyPr wrap="square" lIns="0" tIns="0" rIns="0" bIns="0" rtlCol="0" anchor="t"/>
          <a:lstStyle/>
          <a:p>
            <a:pPr marL="0" indent="0" algn="l">
              <a:lnSpc>
                <a:spcPts val="2450"/>
              </a:lnSpc>
              <a:buNone/>
            </a:pPr>
            <a:r>
              <a:rPr lang="en-US" sz="2400" b="1" dirty="0">
                <a:solidFill>
                  <a:srgbClr val="272525"/>
                </a:solidFill>
                <a:latin typeface="Barlow Bold" pitchFamily="34" charset="0"/>
                <a:ea typeface="Barlow Bold" pitchFamily="34" charset="-122"/>
                <a:cs typeface="Barlow Bold" pitchFamily="34" charset="-120"/>
              </a:rPr>
              <a:t>Interquartile Range (IQR) Method</a:t>
            </a:r>
            <a:endParaRPr lang="en-US" sz="2400" dirty="0"/>
          </a:p>
        </p:txBody>
      </p:sp>
      <p:sp>
        <p:nvSpPr>
          <p:cNvPr id="8" name="Text 4"/>
          <p:cNvSpPr/>
          <p:nvPr/>
        </p:nvSpPr>
        <p:spPr>
          <a:xfrm>
            <a:off x="4067651" y="3991384"/>
            <a:ext cx="3102769" cy="2469832"/>
          </a:xfrm>
          <a:prstGeom prst="rect">
            <a:avLst/>
          </a:prstGeom>
          <a:noFill/>
          <a:ln/>
        </p:spPr>
        <p:txBody>
          <a:bodyPr wrap="square" lIns="0" tIns="0" rIns="0" bIns="0" rtlCol="0" anchor="t"/>
          <a:lstStyle/>
          <a:p>
            <a:pPr marL="0" indent="0" algn="l">
              <a:lnSpc>
                <a:spcPts val="2400"/>
              </a:lnSpc>
              <a:buNone/>
            </a:pPr>
            <a:r>
              <a:rPr lang="en-US" dirty="0">
                <a:solidFill>
                  <a:srgbClr val="272525"/>
                </a:solidFill>
                <a:latin typeface="Montserrat" pitchFamily="34" charset="0"/>
                <a:ea typeface="Montserrat" pitchFamily="34" charset="-122"/>
                <a:cs typeface="Montserrat" pitchFamily="34" charset="-120"/>
              </a:rPr>
              <a:t>The IQR method uses the concept of quartiles to identify outliers. Data points falling below Q1 - 1.5 * IQR or above Q3 + 1.5 * IQR are flagged as potential outliers. This method is robust and works well for skewed distributions.</a:t>
            </a:r>
            <a:endParaRPr lang="en-US" dirty="0"/>
          </a:p>
        </p:txBody>
      </p:sp>
      <p:pic>
        <p:nvPicPr>
          <p:cNvPr id="9" name="Image 2" descr="preencoded.png"/>
          <p:cNvPicPr>
            <a:picLocks noChangeAspect="1"/>
          </p:cNvPicPr>
          <p:nvPr/>
        </p:nvPicPr>
        <p:blipFill>
          <a:blip r:embed="rId5"/>
          <a:stretch>
            <a:fillRect/>
          </a:stretch>
        </p:blipFill>
        <p:spPr>
          <a:xfrm>
            <a:off x="7459861" y="1459654"/>
            <a:ext cx="2441027" cy="1508641"/>
          </a:xfrm>
          <a:prstGeom prst="rect">
            <a:avLst/>
          </a:prstGeom>
        </p:spPr>
      </p:pic>
      <p:sp>
        <p:nvSpPr>
          <p:cNvPr id="10" name="Text 5"/>
          <p:cNvSpPr/>
          <p:nvPr/>
        </p:nvSpPr>
        <p:spPr>
          <a:xfrm>
            <a:off x="7459861" y="3217188"/>
            <a:ext cx="2539603" cy="317421"/>
          </a:xfrm>
          <a:prstGeom prst="rect">
            <a:avLst/>
          </a:prstGeom>
          <a:noFill/>
          <a:ln/>
        </p:spPr>
        <p:txBody>
          <a:bodyPr wrap="none" lIns="0" tIns="0" rIns="0" bIns="0" rtlCol="0" anchor="t"/>
          <a:lstStyle/>
          <a:p>
            <a:pPr marL="0" indent="0" algn="l">
              <a:lnSpc>
                <a:spcPts val="2450"/>
              </a:lnSpc>
              <a:buNone/>
            </a:pPr>
            <a:r>
              <a:rPr lang="en-US" sz="2400" b="1" dirty="0">
                <a:solidFill>
                  <a:srgbClr val="272525"/>
                </a:solidFill>
                <a:latin typeface="Barlow Bold" pitchFamily="34" charset="0"/>
                <a:ea typeface="Barlow Bold" pitchFamily="34" charset="-122"/>
                <a:cs typeface="Barlow Bold" pitchFamily="34" charset="-120"/>
              </a:rPr>
              <a:t>Modified Z-Score</a:t>
            </a:r>
            <a:endParaRPr lang="en-US" sz="2400" dirty="0"/>
          </a:p>
        </p:txBody>
      </p:sp>
      <p:sp>
        <p:nvSpPr>
          <p:cNvPr id="11" name="Text 6"/>
          <p:cNvSpPr/>
          <p:nvPr/>
        </p:nvSpPr>
        <p:spPr>
          <a:xfrm>
            <a:off x="7459860" y="3991384"/>
            <a:ext cx="3102769" cy="3087291"/>
          </a:xfrm>
          <a:prstGeom prst="rect">
            <a:avLst/>
          </a:prstGeom>
          <a:noFill/>
          <a:ln/>
        </p:spPr>
        <p:txBody>
          <a:bodyPr wrap="square" lIns="0" tIns="0" rIns="0" bIns="0" rtlCol="0" anchor="t"/>
          <a:lstStyle/>
          <a:p>
            <a:pPr marL="0" indent="0" algn="l">
              <a:lnSpc>
                <a:spcPts val="2400"/>
              </a:lnSpc>
              <a:buNone/>
            </a:pPr>
            <a:r>
              <a:rPr lang="en-US" dirty="0">
                <a:solidFill>
                  <a:srgbClr val="272525"/>
                </a:solidFill>
                <a:latin typeface="Montserrat" pitchFamily="34" charset="0"/>
                <a:ea typeface="Montserrat" pitchFamily="34" charset="-122"/>
                <a:cs typeface="Montserrat" pitchFamily="34" charset="-120"/>
              </a:rPr>
              <a:t>The modified Z-score uses the median absolute deviation (MAD) instead of the mean and standard deviation. This makes it more robust to extreme outliers and suitable for non-normal distributions. Points with a modified Z-score greater than 3.5 or less than -3.5 are typically considered outliers.</a:t>
            </a:r>
            <a:endParaRPr lang="en-US" dirty="0"/>
          </a:p>
        </p:txBody>
      </p:sp>
      <p:pic>
        <p:nvPicPr>
          <p:cNvPr id="12" name="Image 3" descr="preencoded.png"/>
          <p:cNvPicPr>
            <a:picLocks noChangeAspect="1"/>
          </p:cNvPicPr>
          <p:nvPr/>
        </p:nvPicPr>
        <p:blipFill>
          <a:blip r:embed="rId6"/>
          <a:stretch>
            <a:fillRect/>
          </a:stretch>
        </p:blipFill>
        <p:spPr>
          <a:xfrm>
            <a:off x="10852071" y="1459654"/>
            <a:ext cx="2441121" cy="1508641"/>
          </a:xfrm>
          <a:prstGeom prst="rect">
            <a:avLst/>
          </a:prstGeom>
        </p:spPr>
      </p:pic>
      <p:sp>
        <p:nvSpPr>
          <p:cNvPr id="13" name="Text 7"/>
          <p:cNvSpPr/>
          <p:nvPr/>
        </p:nvSpPr>
        <p:spPr>
          <a:xfrm>
            <a:off x="10852071" y="3217188"/>
            <a:ext cx="2539603" cy="317421"/>
          </a:xfrm>
          <a:prstGeom prst="rect">
            <a:avLst/>
          </a:prstGeom>
          <a:noFill/>
          <a:ln/>
        </p:spPr>
        <p:txBody>
          <a:bodyPr wrap="none" lIns="0" tIns="0" rIns="0" bIns="0" rtlCol="0" anchor="t"/>
          <a:lstStyle/>
          <a:p>
            <a:pPr marL="0" indent="0" algn="l">
              <a:lnSpc>
                <a:spcPts val="2450"/>
              </a:lnSpc>
              <a:buNone/>
            </a:pPr>
            <a:r>
              <a:rPr lang="en-US" sz="2400" b="1" dirty="0">
                <a:solidFill>
                  <a:srgbClr val="272525"/>
                </a:solidFill>
                <a:latin typeface="Barlow Bold" pitchFamily="34" charset="0"/>
                <a:ea typeface="Barlow Bold" pitchFamily="34" charset="-122"/>
                <a:cs typeface="Barlow Bold" pitchFamily="34" charset="-120"/>
              </a:rPr>
              <a:t>Grubbs' Test</a:t>
            </a:r>
            <a:endParaRPr lang="en-US" sz="2400" dirty="0"/>
          </a:p>
        </p:txBody>
      </p:sp>
      <p:sp>
        <p:nvSpPr>
          <p:cNvPr id="14" name="Text 8"/>
          <p:cNvSpPr/>
          <p:nvPr/>
        </p:nvSpPr>
        <p:spPr>
          <a:xfrm>
            <a:off x="10852070" y="3991384"/>
            <a:ext cx="3102888" cy="2778562"/>
          </a:xfrm>
          <a:prstGeom prst="rect">
            <a:avLst/>
          </a:prstGeom>
          <a:noFill/>
          <a:ln/>
        </p:spPr>
        <p:txBody>
          <a:bodyPr wrap="square" lIns="0" tIns="0" rIns="0" bIns="0" rtlCol="0" anchor="t"/>
          <a:lstStyle/>
          <a:p>
            <a:pPr marL="0" indent="0" algn="l">
              <a:lnSpc>
                <a:spcPts val="2400"/>
              </a:lnSpc>
              <a:buNone/>
            </a:pPr>
            <a:r>
              <a:rPr lang="en-US" dirty="0">
                <a:solidFill>
                  <a:srgbClr val="272525"/>
                </a:solidFill>
                <a:latin typeface="Montserrat" pitchFamily="34" charset="0"/>
                <a:ea typeface="Montserrat" pitchFamily="34" charset="-122"/>
                <a:cs typeface="Montserrat" pitchFamily="34" charset="-120"/>
              </a:rPr>
              <a:t>Grubbs' test is a statistical test used to detect a single outlier in a univariate dataset that follows an approximately normal distribution. It calculates a test statistic and compares it to a critical value to determine if the most extreme value is a significant outlier.</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4970" y="908923"/>
            <a:ext cx="7714059" cy="1344216"/>
          </a:xfrm>
          <a:prstGeom prst="rect">
            <a:avLst/>
          </a:prstGeom>
          <a:noFill/>
          <a:ln/>
        </p:spPr>
        <p:txBody>
          <a:bodyPr wrap="square" lIns="0" tIns="0" rIns="0" bIns="0" rtlCol="0" anchor="t"/>
          <a:lstStyle/>
          <a:p>
            <a:pPr marL="0" indent="0">
              <a:buNone/>
            </a:pPr>
            <a:r>
              <a:rPr lang="en-US" sz="4000" b="1" dirty="0">
                <a:solidFill>
                  <a:srgbClr val="7068F4"/>
                </a:solidFill>
                <a:latin typeface="Barlow Bold" pitchFamily="34" charset="0"/>
                <a:ea typeface="Barlow Bold" pitchFamily="34" charset="-122"/>
                <a:cs typeface="Barlow Bold" pitchFamily="34" charset="-120"/>
              </a:rPr>
              <a:t>Machine Learning Approaches to Outlier Detection</a:t>
            </a:r>
            <a:endParaRPr lang="en-US" sz="4000" dirty="0"/>
          </a:p>
        </p:txBody>
      </p:sp>
      <p:sp>
        <p:nvSpPr>
          <p:cNvPr id="4" name="Shape 1"/>
          <p:cNvSpPr/>
          <p:nvPr/>
        </p:nvSpPr>
        <p:spPr>
          <a:xfrm>
            <a:off x="714970" y="2789277"/>
            <a:ext cx="357426" cy="357426"/>
          </a:xfrm>
          <a:prstGeom prst="roundRect">
            <a:avLst>
              <a:gd name="adj" fmla="val 51443"/>
            </a:avLst>
          </a:prstGeom>
          <a:solidFill>
            <a:srgbClr val="EEEFF5"/>
          </a:solidFill>
          <a:ln/>
          <a:effectLst>
            <a:outerShdw blurRad="50800" dist="25400" dir="13500000" algn="bl" rotWithShape="0">
              <a:srgbClr val="FFFFFF">
                <a:alpha val="70000"/>
              </a:srgbClr>
            </a:outerShdw>
          </a:effectLst>
        </p:spPr>
        <p:txBody>
          <a:bodyPr/>
          <a:lstStyle/>
          <a:p>
            <a:endParaRPr lang="en-US"/>
          </a:p>
        </p:txBody>
      </p:sp>
      <p:sp>
        <p:nvSpPr>
          <p:cNvPr id="5" name="Text 2"/>
          <p:cNvSpPr/>
          <p:nvPr/>
        </p:nvSpPr>
        <p:spPr>
          <a:xfrm>
            <a:off x="1276588" y="2392935"/>
            <a:ext cx="2688074" cy="335994"/>
          </a:xfrm>
          <a:prstGeom prst="rect">
            <a:avLst/>
          </a:prstGeom>
          <a:noFill/>
          <a:ln/>
        </p:spPr>
        <p:txBody>
          <a:bodyPr wrap="none" lIns="0" tIns="0" rIns="0" bIns="0" rtlCol="0" anchor="t"/>
          <a:lstStyle/>
          <a:p>
            <a:pPr marL="0" indent="0">
              <a:lnSpc>
                <a:spcPts val="2600"/>
              </a:lnSpc>
              <a:buNone/>
            </a:pPr>
            <a:r>
              <a:rPr lang="en-US" sz="2400" b="1" dirty="0">
                <a:solidFill>
                  <a:srgbClr val="272525"/>
                </a:solidFill>
                <a:latin typeface="Barlow Bold" pitchFamily="34" charset="0"/>
                <a:ea typeface="Barlow Bold" pitchFamily="34" charset="-122"/>
                <a:cs typeface="Barlow Bold" pitchFamily="34" charset="-120"/>
              </a:rPr>
              <a:t>Isolation Forest</a:t>
            </a:r>
            <a:endParaRPr lang="en-US" sz="2400" dirty="0"/>
          </a:p>
        </p:txBody>
      </p:sp>
      <p:sp>
        <p:nvSpPr>
          <p:cNvPr id="6" name="Text 3"/>
          <p:cNvSpPr/>
          <p:nvPr/>
        </p:nvSpPr>
        <p:spPr>
          <a:xfrm>
            <a:off x="1276588" y="2851445"/>
            <a:ext cx="7152442" cy="653653"/>
          </a:xfrm>
          <a:prstGeom prst="rect">
            <a:avLst/>
          </a:prstGeom>
          <a:noFill/>
          <a:ln/>
        </p:spPr>
        <p:txBody>
          <a:bodyPr wrap="square" lIns="0" tIns="0" rIns="0" bIns="0" rtlCol="0" anchor="t"/>
          <a:lstStyle/>
          <a:p>
            <a:pPr marL="0" indent="0">
              <a:lnSpc>
                <a:spcPts val="2550"/>
              </a:lnSpc>
              <a:buNone/>
            </a:pPr>
            <a:r>
              <a:rPr lang="en-US" dirty="0">
                <a:solidFill>
                  <a:srgbClr val="272525"/>
                </a:solidFill>
                <a:latin typeface="Montserrat" pitchFamily="34" charset="0"/>
                <a:ea typeface="Montserrat" pitchFamily="34" charset="-122"/>
                <a:cs typeface="Montserrat" pitchFamily="34" charset="-120"/>
              </a:rPr>
              <a:t>This unsupervised algorithm identifies outliers by randomly selecting features and split values, isolating anomalies with fewer splits.</a:t>
            </a:r>
            <a:endParaRPr lang="en-US" dirty="0"/>
          </a:p>
        </p:txBody>
      </p:sp>
      <p:sp>
        <p:nvSpPr>
          <p:cNvPr id="7" name="Shape 4"/>
          <p:cNvSpPr/>
          <p:nvPr/>
        </p:nvSpPr>
        <p:spPr>
          <a:xfrm>
            <a:off x="714970" y="4335423"/>
            <a:ext cx="357426" cy="357426"/>
          </a:xfrm>
          <a:prstGeom prst="roundRect">
            <a:avLst>
              <a:gd name="adj" fmla="val 51443"/>
            </a:avLst>
          </a:prstGeom>
          <a:solidFill>
            <a:srgbClr val="EEEFF5"/>
          </a:solidFill>
          <a:ln/>
          <a:effectLst>
            <a:outerShdw blurRad="50800" dist="25400" dir="13500000" algn="bl" rotWithShape="0">
              <a:srgbClr val="FFFFFF">
                <a:alpha val="70000"/>
              </a:srgbClr>
            </a:outerShdw>
          </a:effectLst>
        </p:spPr>
        <p:txBody>
          <a:bodyPr/>
          <a:lstStyle/>
          <a:p>
            <a:endParaRPr lang="en-US"/>
          </a:p>
        </p:txBody>
      </p:sp>
      <p:sp>
        <p:nvSpPr>
          <p:cNvPr id="8" name="Text 5"/>
          <p:cNvSpPr/>
          <p:nvPr/>
        </p:nvSpPr>
        <p:spPr>
          <a:xfrm>
            <a:off x="1276588" y="4167426"/>
            <a:ext cx="3047405" cy="335994"/>
          </a:xfrm>
          <a:prstGeom prst="rect">
            <a:avLst/>
          </a:prstGeom>
          <a:noFill/>
          <a:ln/>
        </p:spPr>
        <p:txBody>
          <a:bodyPr wrap="none" lIns="0" tIns="0" rIns="0" bIns="0" rtlCol="0" anchor="t"/>
          <a:lstStyle/>
          <a:p>
            <a:pPr marL="0" indent="0">
              <a:lnSpc>
                <a:spcPts val="2600"/>
              </a:lnSpc>
              <a:buNone/>
            </a:pPr>
            <a:r>
              <a:rPr lang="en-US" sz="2400" b="1" dirty="0">
                <a:solidFill>
                  <a:srgbClr val="272525"/>
                </a:solidFill>
                <a:latin typeface="Barlow Bold" pitchFamily="34" charset="0"/>
                <a:ea typeface="Barlow Bold" pitchFamily="34" charset="-122"/>
                <a:cs typeface="Barlow Bold" pitchFamily="34" charset="-120"/>
              </a:rPr>
              <a:t>Local Outlier Factor (LOF)</a:t>
            </a:r>
            <a:endParaRPr lang="en-US" sz="2400" dirty="0"/>
          </a:p>
        </p:txBody>
      </p:sp>
      <p:sp>
        <p:nvSpPr>
          <p:cNvPr id="9" name="Text 6"/>
          <p:cNvSpPr/>
          <p:nvPr/>
        </p:nvSpPr>
        <p:spPr>
          <a:xfrm>
            <a:off x="1276588" y="4625936"/>
            <a:ext cx="7152442" cy="653653"/>
          </a:xfrm>
          <a:prstGeom prst="rect">
            <a:avLst/>
          </a:prstGeom>
          <a:noFill/>
          <a:ln/>
        </p:spPr>
        <p:txBody>
          <a:bodyPr wrap="square" lIns="0" tIns="0" rIns="0" bIns="0" rtlCol="0" anchor="t"/>
          <a:lstStyle/>
          <a:p>
            <a:pPr marL="0" indent="0">
              <a:lnSpc>
                <a:spcPts val="2550"/>
              </a:lnSpc>
              <a:buNone/>
            </a:pPr>
            <a:r>
              <a:rPr lang="en-US" dirty="0">
                <a:solidFill>
                  <a:srgbClr val="272525"/>
                </a:solidFill>
                <a:latin typeface="Montserrat" pitchFamily="34" charset="0"/>
                <a:ea typeface="Montserrat" pitchFamily="34" charset="-122"/>
                <a:cs typeface="Montserrat" pitchFamily="34" charset="-120"/>
              </a:rPr>
              <a:t>This density-based algorithm compares a point's local density to its neighbors, flagging points with significantly lower density as outliers.</a:t>
            </a:r>
            <a:endParaRPr lang="en-US" dirty="0"/>
          </a:p>
        </p:txBody>
      </p:sp>
      <p:sp>
        <p:nvSpPr>
          <p:cNvPr id="10" name="Shape 7"/>
          <p:cNvSpPr/>
          <p:nvPr/>
        </p:nvSpPr>
        <p:spPr>
          <a:xfrm>
            <a:off x="714970" y="5881568"/>
            <a:ext cx="357426" cy="357426"/>
          </a:xfrm>
          <a:prstGeom prst="roundRect">
            <a:avLst>
              <a:gd name="adj" fmla="val 51443"/>
            </a:avLst>
          </a:prstGeom>
          <a:solidFill>
            <a:srgbClr val="EEEFF5"/>
          </a:solidFill>
          <a:ln/>
          <a:effectLst>
            <a:outerShdw blurRad="50800" dist="25400" dir="13500000" algn="bl" rotWithShape="0">
              <a:srgbClr val="FFFFFF">
                <a:alpha val="70000"/>
              </a:srgbClr>
            </a:outerShdw>
          </a:effectLst>
        </p:spPr>
        <p:txBody>
          <a:bodyPr/>
          <a:lstStyle/>
          <a:p>
            <a:endParaRPr lang="en-US"/>
          </a:p>
        </p:txBody>
      </p:sp>
      <p:sp>
        <p:nvSpPr>
          <p:cNvPr id="11" name="Text 8"/>
          <p:cNvSpPr/>
          <p:nvPr/>
        </p:nvSpPr>
        <p:spPr>
          <a:xfrm>
            <a:off x="1276588" y="5881568"/>
            <a:ext cx="2688074" cy="335994"/>
          </a:xfrm>
          <a:prstGeom prst="rect">
            <a:avLst/>
          </a:prstGeom>
          <a:noFill/>
          <a:ln/>
        </p:spPr>
        <p:txBody>
          <a:bodyPr wrap="none" lIns="0" tIns="0" rIns="0" bIns="0" rtlCol="0" anchor="t"/>
          <a:lstStyle/>
          <a:p>
            <a:pPr marL="0" indent="0">
              <a:lnSpc>
                <a:spcPts val="2600"/>
              </a:lnSpc>
              <a:buNone/>
            </a:pPr>
            <a:r>
              <a:rPr lang="en-US" sz="2400" b="1" dirty="0">
                <a:solidFill>
                  <a:srgbClr val="272525"/>
                </a:solidFill>
                <a:latin typeface="Barlow Bold" pitchFamily="34" charset="0"/>
                <a:ea typeface="Barlow Bold" pitchFamily="34" charset="-122"/>
                <a:cs typeface="Barlow Bold" pitchFamily="34" charset="-120"/>
              </a:rPr>
              <a:t>One-Class SVM</a:t>
            </a:r>
            <a:endParaRPr lang="en-US" sz="2400" dirty="0"/>
          </a:p>
        </p:txBody>
      </p:sp>
      <p:sp>
        <p:nvSpPr>
          <p:cNvPr id="12" name="Text 9"/>
          <p:cNvSpPr/>
          <p:nvPr/>
        </p:nvSpPr>
        <p:spPr>
          <a:xfrm>
            <a:off x="1276588" y="6340078"/>
            <a:ext cx="7152442" cy="980480"/>
          </a:xfrm>
          <a:prstGeom prst="rect">
            <a:avLst/>
          </a:prstGeom>
          <a:noFill/>
          <a:ln/>
        </p:spPr>
        <p:txBody>
          <a:bodyPr wrap="square" lIns="0" tIns="0" rIns="0" bIns="0" rtlCol="0" anchor="t"/>
          <a:lstStyle/>
          <a:p>
            <a:pPr marL="0" indent="0">
              <a:lnSpc>
                <a:spcPts val="2550"/>
              </a:lnSpc>
              <a:buNone/>
            </a:pPr>
            <a:r>
              <a:rPr lang="en-US" dirty="0">
                <a:solidFill>
                  <a:srgbClr val="272525"/>
                </a:solidFill>
                <a:latin typeface="Montserrat" pitchFamily="34" charset="0"/>
                <a:ea typeface="Montserrat" pitchFamily="34" charset="-122"/>
                <a:cs typeface="Montserrat" pitchFamily="34" charset="-120"/>
              </a:rPr>
              <a:t>This semi-supervised algorithm learns a decision boundary to distinguish new data as similar or different from the training set, useful when you have mostly normal data but few anomalies.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88"/>
            <a:ext cx="3325091" cy="8229600"/>
          </a:xfrm>
          <a:prstGeom prst="rect">
            <a:avLst/>
          </a:prstGeom>
        </p:spPr>
      </p:pic>
      <p:sp>
        <p:nvSpPr>
          <p:cNvPr id="3" name="Text 0"/>
          <p:cNvSpPr/>
          <p:nvPr/>
        </p:nvSpPr>
        <p:spPr>
          <a:xfrm>
            <a:off x="3756848" y="319176"/>
            <a:ext cx="7408664" cy="1043140"/>
          </a:xfrm>
          <a:prstGeom prst="rect">
            <a:avLst/>
          </a:prstGeom>
          <a:noFill/>
          <a:ln/>
        </p:spPr>
        <p:txBody>
          <a:bodyPr wrap="none" lIns="0" tIns="0" rIns="0" bIns="0" rtlCol="0" anchor="t"/>
          <a:lstStyle/>
          <a:p>
            <a:pPr marL="0" indent="0">
              <a:buNone/>
            </a:pPr>
            <a:r>
              <a:rPr lang="en-US" sz="4000" b="1" dirty="0">
                <a:solidFill>
                  <a:srgbClr val="7068F4"/>
                </a:solidFill>
                <a:latin typeface="Barlow Bold" pitchFamily="34" charset="0"/>
                <a:ea typeface="Barlow Bold" pitchFamily="34" charset="-122"/>
                <a:cs typeface="Barlow Bold" pitchFamily="34" charset="-120"/>
              </a:rPr>
              <a:t>Treating Outliers: </a:t>
            </a:r>
            <a:br>
              <a:rPr lang="en-US" sz="4000" b="1" dirty="0">
                <a:solidFill>
                  <a:srgbClr val="7068F4"/>
                </a:solidFill>
                <a:latin typeface="Barlow Bold" pitchFamily="34" charset="0"/>
                <a:ea typeface="Barlow Bold" pitchFamily="34" charset="-122"/>
                <a:cs typeface="Barlow Bold" pitchFamily="34" charset="-120"/>
              </a:rPr>
            </a:br>
            <a:r>
              <a:rPr lang="en-US" sz="4000" b="1" dirty="0">
                <a:solidFill>
                  <a:srgbClr val="7068F4"/>
                </a:solidFill>
                <a:latin typeface="Barlow Bold" pitchFamily="34" charset="0"/>
                <a:ea typeface="Barlow Bold" pitchFamily="34" charset="-122"/>
                <a:cs typeface="Barlow Bold" pitchFamily="34" charset="-120"/>
              </a:rPr>
              <a:t>Removal vs. Transformation</a:t>
            </a:r>
            <a:endParaRPr lang="en-US" sz="4000" dirty="0"/>
          </a:p>
        </p:txBody>
      </p:sp>
      <p:sp>
        <p:nvSpPr>
          <p:cNvPr id="4" name="Shape 1"/>
          <p:cNvSpPr/>
          <p:nvPr/>
        </p:nvSpPr>
        <p:spPr>
          <a:xfrm>
            <a:off x="5973485" y="1722120"/>
            <a:ext cx="8169831" cy="1258610"/>
          </a:xfrm>
          <a:prstGeom prst="roundRect">
            <a:avLst>
              <a:gd name="adj" fmla="val 9954"/>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5" name="Text 2"/>
          <p:cNvSpPr/>
          <p:nvPr/>
        </p:nvSpPr>
        <p:spPr>
          <a:xfrm>
            <a:off x="3803111" y="1813571"/>
            <a:ext cx="1831538" cy="228838"/>
          </a:xfrm>
          <a:prstGeom prst="rect">
            <a:avLst/>
          </a:prstGeom>
          <a:noFill/>
          <a:ln/>
        </p:spPr>
        <p:txBody>
          <a:bodyPr wrap="none" lIns="0" tIns="0" rIns="0" bIns="0" rtlCol="0" anchor="t"/>
          <a:lstStyle/>
          <a:p>
            <a:pPr marL="0" indent="0">
              <a:lnSpc>
                <a:spcPts val="1800"/>
              </a:lnSpc>
              <a:buNone/>
            </a:pPr>
            <a:r>
              <a:rPr lang="en-US" sz="2400" b="1" dirty="0">
                <a:solidFill>
                  <a:srgbClr val="272525"/>
                </a:solidFill>
                <a:latin typeface="Barlow Bold" pitchFamily="34" charset="0"/>
                <a:ea typeface="Barlow Bold" pitchFamily="34" charset="-122"/>
                <a:cs typeface="Barlow Bold" pitchFamily="34" charset="-120"/>
              </a:rPr>
              <a:t>Removal</a:t>
            </a:r>
            <a:endParaRPr lang="en-US" sz="2400" dirty="0"/>
          </a:p>
        </p:txBody>
      </p:sp>
      <p:sp>
        <p:nvSpPr>
          <p:cNvPr id="6" name="Text 3"/>
          <p:cNvSpPr/>
          <p:nvPr/>
        </p:nvSpPr>
        <p:spPr>
          <a:xfrm>
            <a:off x="3799723" y="2064822"/>
            <a:ext cx="10340205" cy="667941"/>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Removing outliers is a straightforward approach but should be done cautiously. It's suitable when outliers are confirmed to be errors or when they significantly impact the analysis. However, removal can lead to loss of important information, especially in small datasets or when outliers represent rare but valid events.</a:t>
            </a:r>
            <a:endParaRPr lang="en-US" dirty="0"/>
          </a:p>
        </p:txBody>
      </p:sp>
      <p:sp>
        <p:nvSpPr>
          <p:cNvPr id="8" name="Text 5"/>
          <p:cNvSpPr/>
          <p:nvPr/>
        </p:nvSpPr>
        <p:spPr>
          <a:xfrm>
            <a:off x="3756848" y="3409154"/>
            <a:ext cx="1831538" cy="228838"/>
          </a:xfrm>
          <a:prstGeom prst="rect">
            <a:avLst/>
          </a:prstGeom>
          <a:noFill/>
          <a:ln/>
        </p:spPr>
        <p:txBody>
          <a:bodyPr wrap="none" lIns="0" tIns="0" rIns="0" bIns="0" rtlCol="0" anchor="t"/>
          <a:lstStyle/>
          <a:p>
            <a:pPr marL="0" indent="0">
              <a:lnSpc>
                <a:spcPts val="1800"/>
              </a:lnSpc>
              <a:buNone/>
            </a:pPr>
            <a:r>
              <a:rPr lang="en-US" sz="2400" b="1" dirty="0">
                <a:solidFill>
                  <a:srgbClr val="272525"/>
                </a:solidFill>
                <a:latin typeface="Barlow Bold" pitchFamily="34" charset="0"/>
                <a:ea typeface="Barlow Bold" pitchFamily="34" charset="-122"/>
                <a:cs typeface="Barlow Bold" pitchFamily="34" charset="-120"/>
              </a:rPr>
              <a:t>Winsorization</a:t>
            </a:r>
            <a:endParaRPr lang="en-US" sz="2400" dirty="0"/>
          </a:p>
        </p:txBody>
      </p:sp>
      <p:sp>
        <p:nvSpPr>
          <p:cNvPr id="9" name="Text 6"/>
          <p:cNvSpPr/>
          <p:nvPr/>
        </p:nvSpPr>
        <p:spPr>
          <a:xfrm>
            <a:off x="3799723" y="3669013"/>
            <a:ext cx="10340205" cy="667941"/>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Winsorization involves capping extreme values at a specified percentile of the data. For example, a 90% winsorization would set all data below the 5th percentile to the 5th percentile value and data above the 95th percentile to the 95th percentile value. This preserves the data points while reducing their extreme impact.</a:t>
            </a:r>
            <a:endParaRPr lang="en-US" dirty="0"/>
          </a:p>
        </p:txBody>
      </p:sp>
      <p:sp>
        <p:nvSpPr>
          <p:cNvPr id="11" name="Text 8"/>
          <p:cNvSpPr/>
          <p:nvPr/>
        </p:nvSpPr>
        <p:spPr>
          <a:xfrm>
            <a:off x="3799723" y="5124525"/>
            <a:ext cx="1831538" cy="228838"/>
          </a:xfrm>
          <a:prstGeom prst="rect">
            <a:avLst/>
          </a:prstGeom>
          <a:noFill/>
          <a:ln/>
        </p:spPr>
        <p:txBody>
          <a:bodyPr wrap="none" lIns="0" tIns="0" rIns="0" bIns="0" rtlCol="0" anchor="t"/>
          <a:lstStyle/>
          <a:p>
            <a:pPr>
              <a:lnSpc>
                <a:spcPts val="1800"/>
              </a:lnSpc>
            </a:pPr>
            <a:r>
              <a:rPr lang="en-US" sz="2400" b="1" dirty="0">
                <a:solidFill>
                  <a:srgbClr val="272525"/>
                </a:solidFill>
                <a:latin typeface="Barlow Bold" pitchFamily="34" charset="0"/>
                <a:ea typeface="Barlow Bold" pitchFamily="34" charset="-122"/>
              </a:rPr>
              <a:t>Log Transformation</a:t>
            </a:r>
          </a:p>
        </p:txBody>
      </p:sp>
      <p:sp>
        <p:nvSpPr>
          <p:cNvPr id="12" name="Text 9"/>
          <p:cNvSpPr/>
          <p:nvPr/>
        </p:nvSpPr>
        <p:spPr>
          <a:xfrm>
            <a:off x="3799725" y="5407654"/>
            <a:ext cx="5058309" cy="667941"/>
          </a:xfrm>
          <a:prstGeom prst="rect">
            <a:avLst/>
          </a:prstGeom>
          <a:noFill/>
          <a:ln/>
        </p:spPr>
        <p:txBody>
          <a:bodyPr wrap="square" lIns="0" tIns="0" rIns="0" bIns="0" rtlCol="0" anchor="t"/>
          <a:lstStyle/>
          <a:p>
            <a:r>
              <a:rPr lang="en-US" dirty="0">
                <a:solidFill>
                  <a:srgbClr val="272525"/>
                </a:solidFill>
                <a:latin typeface="Montserrat" pitchFamily="34" charset="0"/>
              </a:rPr>
              <a:t>Applying a logarithmic transformation can help reduce the impact of outliers, especially in right-skewed distributions. It compresses the scale for larger values while spreading out smaller values. This can make the distribution more normal and reduce the influence of extreme values.</a:t>
            </a:r>
          </a:p>
        </p:txBody>
      </p:sp>
      <p:sp>
        <p:nvSpPr>
          <p:cNvPr id="14" name="Text 11"/>
          <p:cNvSpPr/>
          <p:nvPr/>
        </p:nvSpPr>
        <p:spPr>
          <a:xfrm>
            <a:off x="9142631" y="5124525"/>
            <a:ext cx="1831538" cy="228838"/>
          </a:xfrm>
          <a:prstGeom prst="rect">
            <a:avLst/>
          </a:prstGeom>
          <a:noFill/>
          <a:ln/>
        </p:spPr>
        <p:txBody>
          <a:bodyPr wrap="none" lIns="0" tIns="0" rIns="0" bIns="0" rtlCol="0" anchor="t"/>
          <a:lstStyle/>
          <a:p>
            <a:pPr>
              <a:lnSpc>
                <a:spcPts val="1800"/>
              </a:lnSpc>
            </a:pPr>
            <a:r>
              <a:rPr lang="en-US" sz="2400" b="1" dirty="0">
                <a:solidFill>
                  <a:srgbClr val="272525"/>
                </a:solidFill>
                <a:latin typeface="Barlow Bold" pitchFamily="34" charset="0"/>
                <a:ea typeface="Barlow Bold" pitchFamily="34" charset="-122"/>
              </a:rPr>
              <a:t>Imputation</a:t>
            </a:r>
          </a:p>
        </p:txBody>
      </p:sp>
      <p:sp>
        <p:nvSpPr>
          <p:cNvPr id="15" name="Text 12"/>
          <p:cNvSpPr/>
          <p:nvPr/>
        </p:nvSpPr>
        <p:spPr>
          <a:xfrm>
            <a:off x="9142631" y="5411095"/>
            <a:ext cx="5058309" cy="667941"/>
          </a:xfrm>
          <a:prstGeom prst="rect">
            <a:avLst/>
          </a:prstGeom>
          <a:noFill/>
          <a:ln/>
        </p:spPr>
        <p:txBody>
          <a:bodyPr wrap="square" lIns="0" tIns="0" rIns="0" bIns="0" rtlCol="0" anchor="t"/>
          <a:lstStyle/>
          <a:p>
            <a:r>
              <a:rPr lang="en-US" dirty="0">
                <a:solidFill>
                  <a:srgbClr val="272525"/>
                </a:solidFill>
                <a:latin typeface="Montserrat" pitchFamily="34" charset="0"/>
              </a:rPr>
              <a:t>Instead of removing outliers, you can replace them with more typical values. Methods include mean/median imputation, regression imputation, or multiple imputation techniques. This approach maintains the original data size and can be useful when outliers are suspected to be errors.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9878" r="21204"/>
          <a:stretch/>
        </p:blipFill>
        <p:spPr>
          <a:xfrm>
            <a:off x="11083051" y="0"/>
            <a:ext cx="3547349" cy="8229600"/>
          </a:xfrm>
          <a:prstGeom prst="rect">
            <a:avLst/>
          </a:prstGeom>
        </p:spPr>
      </p:pic>
      <p:sp>
        <p:nvSpPr>
          <p:cNvPr id="3" name="Text 0"/>
          <p:cNvSpPr/>
          <p:nvPr/>
        </p:nvSpPr>
        <p:spPr>
          <a:xfrm>
            <a:off x="576024" y="580356"/>
            <a:ext cx="10013318" cy="1082754"/>
          </a:xfrm>
          <a:prstGeom prst="rect">
            <a:avLst/>
          </a:prstGeom>
          <a:noFill/>
          <a:ln/>
        </p:spPr>
        <p:txBody>
          <a:bodyPr wrap="square" lIns="0" tIns="0" rIns="0" bIns="0" rtlCol="0" anchor="t"/>
          <a:lstStyle/>
          <a:p>
            <a:pPr marL="0" indent="0">
              <a:lnSpc>
                <a:spcPts val="4250"/>
              </a:lnSpc>
              <a:buNone/>
            </a:pPr>
            <a:r>
              <a:rPr lang="en-US" sz="4000" b="1" dirty="0">
                <a:solidFill>
                  <a:srgbClr val="7068F4"/>
                </a:solidFill>
                <a:latin typeface="Barlow Bold" pitchFamily="34" charset="0"/>
                <a:ea typeface="Barlow Bold" pitchFamily="34" charset="-122"/>
                <a:cs typeface="Barlow Bold" pitchFamily="34" charset="-120"/>
              </a:rPr>
              <a:t>Data Normalization: Scaling Features to a Common Range</a:t>
            </a:r>
            <a:endParaRPr lang="en-US" sz="4000" dirty="0"/>
          </a:p>
        </p:txBody>
      </p:sp>
      <p:sp>
        <p:nvSpPr>
          <p:cNvPr id="4" name="Text 1"/>
          <p:cNvSpPr/>
          <p:nvPr/>
        </p:nvSpPr>
        <p:spPr>
          <a:xfrm>
            <a:off x="576024" y="2064936"/>
            <a:ext cx="1696879" cy="270629"/>
          </a:xfrm>
          <a:prstGeom prst="rect">
            <a:avLst/>
          </a:prstGeom>
          <a:noFill/>
          <a:ln/>
        </p:spPr>
        <p:txBody>
          <a:bodyPr wrap="none" lIns="0" tIns="0" rIns="0" bIns="0" rtlCol="0" anchor="t"/>
          <a:lstStyle/>
          <a:p>
            <a:pPr marL="0" indent="0">
              <a:lnSpc>
                <a:spcPts val="2100"/>
              </a:lnSpc>
              <a:buNone/>
            </a:pPr>
            <a:r>
              <a:rPr lang="en-US" sz="2400" b="1" dirty="0">
                <a:solidFill>
                  <a:srgbClr val="7068F4"/>
                </a:solidFill>
                <a:latin typeface="Barlow Bold" pitchFamily="34" charset="0"/>
                <a:ea typeface="Barlow Bold" pitchFamily="34" charset="-122"/>
                <a:cs typeface="Barlow Bold" pitchFamily="34" charset="-120"/>
              </a:rPr>
              <a:t>Min-Max Scaling</a:t>
            </a:r>
            <a:endParaRPr lang="en-US" sz="2400" dirty="0"/>
          </a:p>
        </p:txBody>
      </p:sp>
      <p:sp>
        <p:nvSpPr>
          <p:cNvPr id="5" name="Text 2"/>
          <p:cNvSpPr/>
          <p:nvPr/>
        </p:nvSpPr>
        <p:spPr>
          <a:xfrm>
            <a:off x="582108" y="2497832"/>
            <a:ext cx="2293827" cy="4738449"/>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Min-Max scaling, also known as normalization, scales all features to a fixed range, typically between 0 and 1. The formula is (x - min(x)) / (max(x) - min(x)). This method preserves zero values and maintains the original distribution of the data. It's sensitive to outliers but useful when you need bounded values.</a:t>
            </a:r>
            <a:endParaRPr lang="en-US" dirty="0"/>
          </a:p>
        </p:txBody>
      </p:sp>
      <p:sp>
        <p:nvSpPr>
          <p:cNvPr id="6" name="Text 3"/>
          <p:cNvSpPr/>
          <p:nvPr/>
        </p:nvSpPr>
        <p:spPr>
          <a:xfrm>
            <a:off x="3143877" y="1663110"/>
            <a:ext cx="2038695" cy="541258"/>
          </a:xfrm>
          <a:prstGeom prst="rect">
            <a:avLst/>
          </a:prstGeom>
          <a:noFill/>
          <a:ln/>
        </p:spPr>
        <p:txBody>
          <a:bodyPr wrap="square" lIns="0" tIns="0" rIns="0" bIns="0" rtlCol="0" anchor="t"/>
          <a:lstStyle/>
          <a:p>
            <a:pPr marL="0" indent="0">
              <a:buNone/>
            </a:pPr>
            <a:r>
              <a:rPr lang="en-US" sz="2400" b="1" dirty="0">
                <a:solidFill>
                  <a:srgbClr val="7068F4"/>
                </a:solidFill>
                <a:latin typeface="Barlow Bold" pitchFamily="34" charset="0"/>
                <a:ea typeface="Barlow Bold" pitchFamily="34" charset="-122"/>
                <a:cs typeface="Barlow Bold" pitchFamily="34" charset="-120"/>
              </a:rPr>
              <a:t>Z-score Normalization</a:t>
            </a:r>
            <a:endParaRPr lang="en-US" sz="2400" dirty="0"/>
          </a:p>
        </p:txBody>
      </p:sp>
      <p:sp>
        <p:nvSpPr>
          <p:cNvPr id="7" name="Text 4"/>
          <p:cNvSpPr/>
          <p:nvPr/>
        </p:nvSpPr>
        <p:spPr>
          <a:xfrm>
            <a:off x="3034236" y="2460000"/>
            <a:ext cx="2038695" cy="4211955"/>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Z-score normalization (or standardization) transforms the data to have a mean of 0 and a standard deviation of 1. The formula is (x - mean(x)) / std(x). This method is less affected by outliers compared to min-max scaling and is useful when you don't need a bounded range.</a:t>
            </a:r>
            <a:endParaRPr lang="en-US" dirty="0"/>
          </a:p>
        </p:txBody>
      </p:sp>
      <p:sp>
        <p:nvSpPr>
          <p:cNvPr id="8" name="Text 5"/>
          <p:cNvSpPr/>
          <p:nvPr/>
        </p:nvSpPr>
        <p:spPr>
          <a:xfrm>
            <a:off x="5353480" y="2069320"/>
            <a:ext cx="2480185" cy="270629"/>
          </a:xfrm>
          <a:prstGeom prst="rect">
            <a:avLst/>
          </a:prstGeom>
          <a:noFill/>
          <a:ln/>
        </p:spPr>
        <p:txBody>
          <a:bodyPr wrap="none" lIns="0" tIns="0" rIns="0" bIns="0" rtlCol="0" anchor="t"/>
          <a:lstStyle/>
          <a:p>
            <a:pPr marL="0" indent="0">
              <a:lnSpc>
                <a:spcPts val="2100"/>
              </a:lnSpc>
              <a:buNone/>
            </a:pPr>
            <a:r>
              <a:rPr lang="en-US" sz="2400" b="1" dirty="0">
                <a:solidFill>
                  <a:srgbClr val="7068F4"/>
                </a:solidFill>
                <a:latin typeface="Barlow Bold" pitchFamily="34" charset="0"/>
                <a:ea typeface="Barlow Bold" pitchFamily="34" charset="-122"/>
                <a:cs typeface="Barlow Bold" pitchFamily="34" charset="-120"/>
              </a:rPr>
              <a:t>Robust Scaling</a:t>
            </a:r>
            <a:endParaRPr lang="en-US" sz="2400" dirty="0"/>
          </a:p>
        </p:txBody>
      </p:sp>
      <p:sp>
        <p:nvSpPr>
          <p:cNvPr id="9" name="Text 6"/>
          <p:cNvSpPr/>
          <p:nvPr/>
        </p:nvSpPr>
        <p:spPr>
          <a:xfrm>
            <a:off x="5353480" y="2463497"/>
            <a:ext cx="2480185" cy="3948708"/>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Robust scaling uses statistics that are robust to outliers. It subtracts the median and scales the data according to the interquartile range (IQR). The formula is (x - median(x)) / IQR(x). This method is particularly useful when your data contains significant outliers.</a:t>
            </a:r>
            <a:endParaRPr lang="en-US" dirty="0"/>
          </a:p>
        </p:txBody>
      </p:sp>
      <p:sp>
        <p:nvSpPr>
          <p:cNvPr id="10" name="Text 7"/>
          <p:cNvSpPr/>
          <p:nvPr/>
        </p:nvSpPr>
        <p:spPr>
          <a:xfrm>
            <a:off x="8133042" y="2065841"/>
            <a:ext cx="2608193" cy="541258"/>
          </a:xfrm>
          <a:prstGeom prst="rect">
            <a:avLst/>
          </a:prstGeom>
          <a:noFill/>
          <a:ln/>
        </p:spPr>
        <p:txBody>
          <a:bodyPr wrap="square" lIns="0" tIns="0" rIns="0" bIns="0" rtlCol="0" anchor="t"/>
          <a:lstStyle/>
          <a:p>
            <a:pPr marL="0" indent="0">
              <a:lnSpc>
                <a:spcPts val="2100"/>
              </a:lnSpc>
              <a:buNone/>
            </a:pPr>
            <a:r>
              <a:rPr lang="en-US" sz="2400" b="1" dirty="0">
                <a:solidFill>
                  <a:srgbClr val="7068F4"/>
                </a:solidFill>
                <a:latin typeface="Barlow Bold" pitchFamily="34" charset="0"/>
                <a:ea typeface="Barlow Bold" pitchFamily="34" charset="-122"/>
                <a:cs typeface="Barlow Bold" pitchFamily="34" charset="-120"/>
              </a:rPr>
              <a:t>Unit Vector Scaling</a:t>
            </a:r>
            <a:endParaRPr lang="en-US" sz="2400" dirty="0"/>
          </a:p>
        </p:txBody>
      </p:sp>
      <p:sp>
        <p:nvSpPr>
          <p:cNvPr id="11" name="Text 8"/>
          <p:cNvSpPr/>
          <p:nvPr/>
        </p:nvSpPr>
        <p:spPr>
          <a:xfrm>
            <a:off x="8162870" y="2457386"/>
            <a:ext cx="2480185" cy="4211955"/>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Unit vector scaling, also known as L2 normalization, scales the components of a feature vector so that the entire vector has a length of 1. It's calculated by dividing each component by the L2 norm of the vector. This method is often used in text classification and clustering problems.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3777" y="704017"/>
            <a:ext cx="10177701" cy="652105"/>
          </a:xfrm>
          <a:prstGeom prst="rect">
            <a:avLst/>
          </a:prstGeom>
          <a:noFill/>
          <a:ln/>
        </p:spPr>
        <p:txBody>
          <a:bodyPr wrap="none" lIns="0" tIns="0" rIns="0" bIns="0" rtlCol="0" anchor="t"/>
          <a:lstStyle/>
          <a:p>
            <a:pPr marL="0" indent="0">
              <a:lnSpc>
                <a:spcPts val="5100"/>
              </a:lnSpc>
              <a:buNone/>
            </a:pPr>
            <a:r>
              <a:rPr lang="en-US" sz="4000" b="1" dirty="0">
                <a:solidFill>
                  <a:srgbClr val="7068F4"/>
                </a:solidFill>
                <a:latin typeface="Barlow Bold" pitchFamily="34" charset="0"/>
                <a:ea typeface="Barlow Bold" pitchFamily="34" charset="-122"/>
                <a:cs typeface="Barlow Bold" pitchFamily="34" charset="-120"/>
              </a:rPr>
              <a:t>Data Standardization: Centering and Scaling</a:t>
            </a:r>
            <a:endParaRPr lang="en-US" sz="4000" dirty="0"/>
          </a:p>
        </p:txBody>
      </p:sp>
      <p:pic>
        <p:nvPicPr>
          <p:cNvPr id="3" name="Image 0" descr="preencoded.png"/>
          <p:cNvPicPr>
            <a:picLocks noChangeAspect="1"/>
          </p:cNvPicPr>
          <p:nvPr/>
        </p:nvPicPr>
        <p:blipFill>
          <a:blip r:embed="rId3"/>
          <a:stretch>
            <a:fillRect/>
          </a:stretch>
        </p:blipFill>
        <p:spPr>
          <a:xfrm>
            <a:off x="693777" y="1475066"/>
            <a:ext cx="2815420" cy="1739974"/>
          </a:xfrm>
          <a:prstGeom prst="rect">
            <a:avLst/>
          </a:prstGeom>
        </p:spPr>
      </p:pic>
      <p:sp>
        <p:nvSpPr>
          <p:cNvPr id="4" name="Text 1"/>
          <p:cNvSpPr/>
          <p:nvPr/>
        </p:nvSpPr>
        <p:spPr>
          <a:xfrm>
            <a:off x="693777" y="3391187"/>
            <a:ext cx="2608540" cy="325993"/>
          </a:xfrm>
          <a:prstGeom prst="rect">
            <a:avLst/>
          </a:prstGeom>
          <a:noFill/>
          <a:ln/>
        </p:spPr>
        <p:txBody>
          <a:bodyPr wrap="none" lIns="0" tIns="0" rIns="0" bIns="0" rtlCol="0" anchor="t"/>
          <a:lstStyle/>
          <a:p>
            <a:pPr marL="0" indent="0" algn="l">
              <a:lnSpc>
                <a:spcPts val="2550"/>
              </a:lnSpc>
              <a:buNone/>
            </a:pPr>
            <a:r>
              <a:rPr lang="en-US" sz="2400" b="1" dirty="0">
                <a:solidFill>
                  <a:srgbClr val="272525"/>
                </a:solidFill>
                <a:latin typeface="Barlow Bold" pitchFamily="34" charset="0"/>
                <a:ea typeface="Barlow Bold" pitchFamily="34" charset="-122"/>
                <a:cs typeface="Barlow Bold" pitchFamily="34" charset="-120"/>
              </a:rPr>
              <a:t>Mean Centering</a:t>
            </a:r>
            <a:endParaRPr lang="en-US" sz="2400" dirty="0"/>
          </a:p>
        </p:txBody>
      </p:sp>
      <p:sp>
        <p:nvSpPr>
          <p:cNvPr id="5" name="Text 2"/>
          <p:cNvSpPr/>
          <p:nvPr/>
        </p:nvSpPr>
        <p:spPr>
          <a:xfrm>
            <a:off x="693777" y="3848835"/>
            <a:ext cx="3087648" cy="3171825"/>
          </a:xfrm>
          <a:prstGeom prst="rect">
            <a:avLst/>
          </a:prstGeom>
          <a:noFill/>
          <a:ln/>
        </p:spPr>
        <p:txBody>
          <a:bodyPr wrap="square" lIns="0" tIns="0" rIns="0" bIns="0" rtlCol="0" anchor="t"/>
          <a:lstStyle/>
          <a:p>
            <a:pPr marL="0" indent="0" algn="l">
              <a:lnSpc>
                <a:spcPts val="2450"/>
              </a:lnSpc>
              <a:buNone/>
            </a:pPr>
            <a:r>
              <a:rPr lang="en-US" dirty="0">
                <a:solidFill>
                  <a:srgbClr val="272525"/>
                </a:solidFill>
                <a:latin typeface="Montserrat" pitchFamily="34" charset="0"/>
                <a:ea typeface="Montserrat" pitchFamily="34" charset="-122"/>
                <a:cs typeface="Montserrat" pitchFamily="34" charset="-120"/>
              </a:rPr>
              <a:t>Mean centering involves subtracting the mean value of a feature from all its data points. This shifts the distribution of the feature to be centered around zero. It's often the first step in standardization and can help in interpreting coefficients in linear models.</a:t>
            </a:r>
            <a:endParaRPr lang="en-US" dirty="0"/>
          </a:p>
        </p:txBody>
      </p:sp>
      <p:pic>
        <p:nvPicPr>
          <p:cNvPr id="6" name="Image 1" descr="preencoded.png"/>
          <p:cNvPicPr>
            <a:picLocks noChangeAspect="1"/>
          </p:cNvPicPr>
          <p:nvPr/>
        </p:nvPicPr>
        <p:blipFill>
          <a:blip r:embed="rId4"/>
          <a:stretch>
            <a:fillRect/>
          </a:stretch>
        </p:blipFill>
        <p:spPr>
          <a:xfrm>
            <a:off x="4078725" y="1475065"/>
            <a:ext cx="2815530" cy="1740083"/>
          </a:xfrm>
          <a:prstGeom prst="rect">
            <a:avLst/>
          </a:prstGeom>
        </p:spPr>
      </p:pic>
      <p:sp>
        <p:nvSpPr>
          <p:cNvPr id="7" name="Text 3"/>
          <p:cNvSpPr/>
          <p:nvPr/>
        </p:nvSpPr>
        <p:spPr>
          <a:xfrm>
            <a:off x="4078724" y="3391306"/>
            <a:ext cx="2608540" cy="325993"/>
          </a:xfrm>
          <a:prstGeom prst="rect">
            <a:avLst/>
          </a:prstGeom>
          <a:noFill/>
          <a:ln/>
        </p:spPr>
        <p:txBody>
          <a:bodyPr wrap="none" lIns="0" tIns="0" rIns="0" bIns="0" rtlCol="0" anchor="t"/>
          <a:lstStyle/>
          <a:p>
            <a:pPr>
              <a:lnSpc>
                <a:spcPts val="2550"/>
              </a:lnSpc>
            </a:pPr>
            <a:r>
              <a:rPr lang="en-US" sz="2400" b="1" dirty="0">
                <a:solidFill>
                  <a:srgbClr val="272525"/>
                </a:solidFill>
                <a:latin typeface="Barlow Bold" pitchFamily="34" charset="0"/>
                <a:ea typeface="Barlow Bold" pitchFamily="34" charset="-122"/>
              </a:rPr>
              <a:t>Variance Scaling</a:t>
            </a:r>
          </a:p>
        </p:txBody>
      </p:sp>
      <p:sp>
        <p:nvSpPr>
          <p:cNvPr id="8" name="Text 4"/>
          <p:cNvSpPr/>
          <p:nvPr/>
        </p:nvSpPr>
        <p:spPr>
          <a:xfrm>
            <a:off x="4078724" y="3848954"/>
            <a:ext cx="3087767" cy="3171825"/>
          </a:xfrm>
          <a:prstGeom prst="rect">
            <a:avLst/>
          </a:prstGeom>
          <a:noFill/>
          <a:ln/>
        </p:spPr>
        <p:txBody>
          <a:bodyPr wrap="square" lIns="0" tIns="0" rIns="0" bIns="0" rtlCol="0" anchor="t"/>
          <a:lstStyle/>
          <a:p>
            <a:pPr marL="0" indent="0" algn="l">
              <a:lnSpc>
                <a:spcPts val="2450"/>
              </a:lnSpc>
              <a:buNone/>
            </a:pPr>
            <a:r>
              <a:rPr lang="en-US" dirty="0">
                <a:solidFill>
                  <a:srgbClr val="272525"/>
                </a:solidFill>
                <a:latin typeface="Montserrat" pitchFamily="34" charset="0"/>
                <a:ea typeface="Montserrat" pitchFamily="34" charset="-122"/>
                <a:cs typeface="Montserrat" pitchFamily="34" charset="-120"/>
              </a:rPr>
              <a:t>Variance scaling divides each centered feature by its standard deviation. This ensures that all features have a variance of 1. Combined with mean centering, this produces standardized features with zero mean and unit variance, which is crucial for many machine learning algorithms.</a:t>
            </a:r>
            <a:endParaRPr lang="en-US" dirty="0"/>
          </a:p>
        </p:txBody>
      </p:sp>
      <p:pic>
        <p:nvPicPr>
          <p:cNvPr id="9" name="Image 2" descr="preencoded.png"/>
          <p:cNvPicPr>
            <a:picLocks noChangeAspect="1"/>
          </p:cNvPicPr>
          <p:nvPr/>
        </p:nvPicPr>
        <p:blipFill>
          <a:blip r:embed="rId5"/>
          <a:stretch>
            <a:fillRect/>
          </a:stretch>
        </p:blipFill>
        <p:spPr>
          <a:xfrm>
            <a:off x="7463791" y="1475065"/>
            <a:ext cx="2815530" cy="1740083"/>
          </a:xfrm>
          <a:prstGeom prst="rect">
            <a:avLst/>
          </a:prstGeom>
        </p:spPr>
      </p:pic>
      <p:sp>
        <p:nvSpPr>
          <p:cNvPr id="10" name="Text 5"/>
          <p:cNvSpPr/>
          <p:nvPr/>
        </p:nvSpPr>
        <p:spPr>
          <a:xfrm>
            <a:off x="7463790" y="3391306"/>
            <a:ext cx="2779871" cy="325993"/>
          </a:xfrm>
          <a:prstGeom prst="rect">
            <a:avLst/>
          </a:prstGeom>
          <a:noFill/>
          <a:ln/>
        </p:spPr>
        <p:txBody>
          <a:bodyPr wrap="none" lIns="0" tIns="0" rIns="0" bIns="0" rtlCol="0" anchor="t"/>
          <a:lstStyle/>
          <a:p>
            <a:pPr>
              <a:lnSpc>
                <a:spcPts val="2550"/>
              </a:lnSpc>
            </a:pPr>
            <a:r>
              <a:rPr lang="en-US" sz="2400" b="1" dirty="0">
                <a:solidFill>
                  <a:srgbClr val="272525"/>
                </a:solidFill>
                <a:latin typeface="Barlow Bold" pitchFamily="34" charset="0"/>
                <a:ea typeface="Barlow Bold" pitchFamily="34" charset="-122"/>
              </a:rPr>
              <a:t>Median and MAD Scaling</a:t>
            </a:r>
          </a:p>
        </p:txBody>
      </p:sp>
      <p:sp>
        <p:nvSpPr>
          <p:cNvPr id="11" name="Text 6"/>
          <p:cNvSpPr/>
          <p:nvPr/>
        </p:nvSpPr>
        <p:spPr>
          <a:xfrm>
            <a:off x="7463790" y="3848954"/>
            <a:ext cx="3087767" cy="2854643"/>
          </a:xfrm>
          <a:prstGeom prst="rect">
            <a:avLst/>
          </a:prstGeom>
          <a:noFill/>
          <a:ln/>
        </p:spPr>
        <p:txBody>
          <a:bodyPr wrap="square" lIns="0" tIns="0" rIns="0" bIns="0" rtlCol="0" anchor="t"/>
          <a:lstStyle/>
          <a:p>
            <a:pPr marL="0" indent="0" algn="l">
              <a:lnSpc>
                <a:spcPts val="2450"/>
              </a:lnSpc>
              <a:buNone/>
            </a:pPr>
            <a:r>
              <a:rPr lang="en-US" dirty="0">
                <a:solidFill>
                  <a:srgbClr val="272525"/>
                </a:solidFill>
                <a:latin typeface="Montserrat" pitchFamily="34" charset="0"/>
                <a:ea typeface="Montserrat" pitchFamily="34" charset="-122"/>
                <a:cs typeface="Montserrat" pitchFamily="34" charset="-120"/>
              </a:rPr>
              <a:t>For data with outliers, using the median for centering and the median absolute deviation (MAD) for scaling can be more robust. This method is less influenced by extreme values and can provide a more reliable standardization for skewed distributions.</a:t>
            </a:r>
            <a:endParaRPr lang="en-US" dirty="0"/>
          </a:p>
        </p:txBody>
      </p:sp>
      <p:pic>
        <p:nvPicPr>
          <p:cNvPr id="12" name="Image 3" descr="preencoded.png"/>
          <p:cNvPicPr>
            <a:picLocks noChangeAspect="1"/>
          </p:cNvPicPr>
          <p:nvPr/>
        </p:nvPicPr>
        <p:blipFill>
          <a:blip r:embed="rId6"/>
          <a:stretch>
            <a:fillRect/>
          </a:stretch>
        </p:blipFill>
        <p:spPr>
          <a:xfrm>
            <a:off x="10848857" y="1475065"/>
            <a:ext cx="2815530" cy="1740083"/>
          </a:xfrm>
          <a:prstGeom prst="rect">
            <a:avLst/>
          </a:prstGeom>
        </p:spPr>
      </p:pic>
      <p:sp>
        <p:nvSpPr>
          <p:cNvPr id="13" name="Text 7"/>
          <p:cNvSpPr/>
          <p:nvPr/>
        </p:nvSpPr>
        <p:spPr>
          <a:xfrm>
            <a:off x="10848856" y="3391306"/>
            <a:ext cx="2791658" cy="325993"/>
          </a:xfrm>
          <a:prstGeom prst="rect">
            <a:avLst/>
          </a:prstGeom>
          <a:noFill/>
          <a:ln/>
        </p:spPr>
        <p:txBody>
          <a:bodyPr wrap="none" lIns="0" tIns="0" rIns="0" bIns="0" rtlCol="0" anchor="t"/>
          <a:lstStyle/>
          <a:p>
            <a:pPr>
              <a:lnSpc>
                <a:spcPts val="2550"/>
              </a:lnSpc>
            </a:pPr>
            <a:r>
              <a:rPr lang="en-US" sz="2400" b="1" dirty="0">
                <a:solidFill>
                  <a:srgbClr val="272525"/>
                </a:solidFill>
                <a:latin typeface="Barlow Bold" pitchFamily="34" charset="0"/>
                <a:ea typeface="Barlow Bold" pitchFamily="34" charset="-122"/>
              </a:rPr>
              <a:t>Quantile Transformation</a:t>
            </a:r>
          </a:p>
        </p:txBody>
      </p:sp>
      <p:sp>
        <p:nvSpPr>
          <p:cNvPr id="14" name="Text 8"/>
          <p:cNvSpPr/>
          <p:nvPr/>
        </p:nvSpPr>
        <p:spPr>
          <a:xfrm>
            <a:off x="10848856" y="3848954"/>
            <a:ext cx="3087767" cy="3171825"/>
          </a:xfrm>
          <a:prstGeom prst="rect">
            <a:avLst/>
          </a:prstGeom>
          <a:noFill/>
          <a:ln/>
        </p:spPr>
        <p:txBody>
          <a:bodyPr wrap="square" lIns="0" tIns="0" rIns="0" bIns="0" rtlCol="0" anchor="t"/>
          <a:lstStyle/>
          <a:p>
            <a:pPr marL="0" indent="0" algn="l">
              <a:lnSpc>
                <a:spcPts val="2450"/>
              </a:lnSpc>
              <a:buNone/>
            </a:pPr>
            <a:r>
              <a:rPr lang="en-US" dirty="0">
                <a:solidFill>
                  <a:srgbClr val="272525"/>
                </a:solidFill>
                <a:latin typeface="Montserrat" pitchFamily="34" charset="0"/>
                <a:ea typeface="Montserrat" pitchFamily="34" charset="-122"/>
                <a:cs typeface="Montserrat" pitchFamily="34" charset="-120"/>
              </a:rPr>
              <a:t>Quantile transformation scales the features to follow a uniform or normal distribution. This non-linear transformation can be useful for handling outliers and making the distribution of each feature identical, which can improve the performance of some machine learning algorithms.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0" name="Shape 17">
            <a:extLst>
              <a:ext uri="{FF2B5EF4-FFF2-40B4-BE49-F238E27FC236}">
                <a16:creationId xmlns:a16="http://schemas.microsoft.com/office/drawing/2014/main" id="{482E685D-374B-F592-E405-313A767C5511}"/>
              </a:ext>
            </a:extLst>
          </p:cNvPr>
          <p:cNvSpPr/>
          <p:nvPr/>
        </p:nvSpPr>
        <p:spPr>
          <a:xfrm>
            <a:off x="585549" y="4196710"/>
            <a:ext cx="13705146" cy="761048"/>
          </a:xfrm>
          <a:prstGeom prst="rect">
            <a:avLst/>
          </a:prstGeom>
          <a:solidFill>
            <a:srgbClr val="000000">
              <a:alpha val="4000"/>
            </a:srgbClr>
          </a:solidFill>
          <a:ln/>
        </p:spPr>
        <p:txBody>
          <a:bodyPr/>
          <a:lstStyle/>
          <a:p>
            <a:endParaRPr lang="en-US" dirty="0"/>
          </a:p>
        </p:txBody>
      </p:sp>
      <p:pic>
        <p:nvPicPr>
          <p:cNvPr id="2" name="Image 0" descr="preencoded.png"/>
          <p:cNvPicPr>
            <a:picLocks noChangeAspect="1"/>
          </p:cNvPicPr>
          <p:nvPr/>
        </p:nvPicPr>
        <p:blipFill>
          <a:blip r:embed="rId3"/>
          <a:stretch>
            <a:fillRect/>
          </a:stretch>
        </p:blipFill>
        <p:spPr>
          <a:xfrm>
            <a:off x="0" y="0"/>
            <a:ext cx="14630400" cy="2118717"/>
          </a:xfrm>
          <a:prstGeom prst="rect">
            <a:avLst/>
          </a:prstGeom>
        </p:spPr>
      </p:pic>
      <p:sp>
        <p:nvSpPr>
          <p:cNvPr id="3" name="Text 0"/>
          <p:cNvSpPr/>
          <p:nvPr/>
        </p:nvSpPr>
        <p:spPr>
          <a:xfrm>
            <a:off x="600789" y="2325052"/>
            <a:ext cx="12445246" cy="557451"/>
          </a:xfrm>
          <a:prstGeom prst="rect">
            <a:avLst/>
          </a:prstGeom>
          <a:noFill/>
          <a:ln/>
        </p:spPr>
        <p:txBody>
          <a:bodyPr wrap="none" lIns="0" tIns="0" rIns="0" bIns="0" rtlCol="0" anchor="t"/>
          <a:lstStyle/>
          <a:p>
            <a:pPr marL="0" indent="0">
              <a:buNone/>
            </a:pPr>
            <a:r>
              <a:rPr lang="en-US" sz="4000" b="1" dirty="0">
                <a:solidFill>
                  <a:srgbClr val="7068F4"/>
                </a:solidFill>
                <a:latin typeface="Barlow Bold" pitchFamily="34" charset="0"/>
                <a:ea typeface="Barlow Bold" pitchFamily="34" charset="-122"/>
                <a:cs typeface="Barlow Bold" pitchFamily="34" charset="-120"/>
              </a:rPr>
              <a:t>Choosing the Right Normalization or </a:t>
            </a:r>
            <a:br>
              <a:rPr lang="en-US" sz="4000" b="1" dirty="0">
                <a:solidFill>
                  <a:srgbClr val="7068F4"/>
                </a:solidFill>
                <a:latin typeface="Barlow Bold" pitchFamily="34" charset="0"/>
                <a:ea typeface="Barlow Bold" pitchFamily="34" charset="-122"/>
                <a:cs typeface="Barlow Bold" pitchFamily="34" charset="-120"/>
              </a:rPr>
            </a:br>
            <a:r>
              <a:rPr lang="en-US" sz="4000" b="1" dirty="0">
                <a:solidFill>
                  <a:srgbClr val="7068F4"/>
                </a:solidFill>
                <a:latin typeface="Barlow Bold" pitchFamily="34" charset="0"/>
                <a:ea typeface="Barlow Bold" pitchFamily="34" charset="-122"/>
                <a:cs typeface="Barlow Bold" pitchFamily="34" charset="-120"/>
              </a:rPr>
              <a:t>Standardization Technique</a:t>
            </a:r>
            <a:endParaRPr lang="en-US" sz="4000" dirty="0"/>
          </a:p>
        </p:txBody>
      </p:sp>
      <p:sp>
        <p:nvSpPr>
          <p:cNvPr id="4" name="Shape 1"/>
          <p:cNvSpPr/>
          <p:nvPr/>
        </p:nvSpPr>
        <p:spPr>
          <a:xfrm>
            <a:off x="593169" y="3669744"/>
            <a:ext cx="13705146" cy="3820478"/>
          </a:xfrm>
          <a:prstGeom prst="roundRect">
            <a:avLst>
              <a:gd name="adj" fmla="val 3993"/>
            </a:avLst>
          </a:prstGeom>
          <a:noFill/>
          <a:ln w="7620">
            <a:solidFill>
              <a:srgbClr val="000000">
                <a:alpha val="8000"/>
              </a:srgbClr>
            </a:solidFill>
            <a:prstDash val="solid"/>
          </a:ln>
        </p:spPr>
        <p:txBody>
          <a:bodyPr/>
          <a:lstStyle/>
          <a:p>
            <a:endParaRPr lang="en-US"/>
          </a:p>
        </p:txBody>
      </p:sp>
      <p:sp>
        <p:nvSpPr>
          <p:cNvPr id="5" name="Shape 2"/>
          <p:cNvSpPr/>
          <p:nvPr/>
        </p:nvSpPr>
        <p:spPr>
          <a:xfrm>
            <a:off x="600789" y="3677364"/>
            <a:ext cx="13428821" cy="489823"/>
          </a:xfrm>
          <a:prstGeom prst="rect">
            <a:avLst/>
          </a:prstGeom>
          <a:solidFill>
            <a:srgbClr val="FFFFFF">
              <a:alpha val="4000"/>
            </a:srgbClr>
          </a:solidFill>
          <a:ln/>
        </p:spPr>
        <p:txBody>
          <a:bodyPr/>
          <a:lstStyle/>
          <a:p>
            <a:endParaRPr lang="en-US" sz="2400"/>
          </a:p>
        </p:txBody>
      </p:sp>
      <p:sp>
        <p:nvSpPr>
          <p:cNvPr id="6" name="Text 3"/>
          <p:cNvSpPr/>
          <p:nvPr/>
        </p:nvSpPr>
        <p:spPr>
          <a:xfrm>
            <a:off x="770214" y="3816188"/>
            <a:ext cx="3014543" cy="271224"/>
          </a:xfrm>
          <a:prstGeom prst="rect">
            <a:avLst/>
          </a:prstGeom>
          <a:noFill/>
          <a:ln/>
        </p:spPr>
        <p:txBody>
          <a:bodyPr wrap="none" lIns="0" tIns="0" rIns="0" bIns="0" rtlCol="0" anchor="t"/>
          <a:lstStyle/>
          <a:p>
            <a:pPr marL="0" indent="0">
              <a:lnSpc>
                <a:spcPts val="2100"/>
              </a:lnSpc>
              <a:buNone/>
            </a:pPr>
            <a:r>
              <a:rPr lang="en-US" b="1" dirty="0">
                <a:solidFill>
                  <a:srgbClr val="272525"/>
                </a:solidFill>
                <a:latin typeface="Montserrat" pitchFamily="34" charset="0"/>
                <a:ea typeface="Montserrat" pitchFamily="34" charset="-122"/>
                <a:cs typeface="Montserrat" pitchFamily="34" charset="-120"/>
              </a:rPr>
              <a:t>Technique</a:t>
            </a:r>
            <a:endParaRPr lang="en-US" b="1" dirty="0"/>
          </a:p>
        </p:txBody>
      </p:sp>
      <p:sp>
        <p:nvSpPr>
          <p:cNvPr id="7" name="Text 4"/>
          <p:cNvSpPr/>
          <p:nvPr/>
        </p:nvSpPr>
        <p:spPr>
          <a:xfrm>
            <a:off x="3615038" y="3824941"/>
            <a:ext cx="3010733" cy="271224"/>
          </a:xfrm>
          <a:prstGeom prst="rect">
            <a:avLst/>
          </a:prstGeom>
          <a:noFill/>
          <a:ln/>
        </p:spPr>
        <p:txBody>
          <a:bodyPr wrap="none" lIns="0" tIns="0" rIns="0" bIns="0" rtlCol="0" anchor="t"/>
          <a:lstStyle/>
          <a:p>
            <a:pPr>
              <a:lnSpc>
                <a:spcPts val="2100"/>
              </a:lnSpc>
            </a:pPr>
            <a:r>
              <a:rPr lang="en-US" b="1" dirty="0">
                <a:solidFill>
                  <a:srgbClr val="272525"/>
                </a:solidFill>
                <a:latin typeface="Montserrat" pitchFamily="34" charset="0"/>
              </a:rPr>
              <a:t>Use Case</a:t>
            </a:r>
          </a:p>
        </p:txBody>
      </p:sp>
      <p:sp>
        <p:nvSpPr>
          <p:cNvPr id="8" name="Text 5"/>
          <p:cNvSpPr/>
          <p:nvPr/>
        </p:nvSpPr>
        <p:spPr>
          <a:xfrm>
            <a:off x="7230339" y="3817321"/>
            <a:ext cx="3010733" cy="271224"/>
          </a:xfrm>
          <a:prstGeom prst="rect">
            <a:avLst/>
          </a:prstGeom>
          <a:noFill/>
          <a:ln/>
        </p:spPr>
        <p:txBody>
          <a:bodyPr wrap="none" lIns="0" tIns="0" rIns="0" bIns="0" rtlCol="0" anchor="t"/>
          <a:lstStyle/>
          <a:p>
            <a:pPr>
              <a:lnSpc>
                <a:spcPts val="2100"/>
              </a:lnSpc>
            </a:pPr>
            <a:r>
              <a:rPr lang="en-US" b="1" dirty="0">
                <a:solidFill>
                  <a:srgbClr val="272525"/>
                </a:solidFill>
                <a:latin typeface="Montserrat" pitchFamily="34" charset="0"/>
              </a:rPr>
              <a:t>Advantages</a:t>
            </a:r>
          </a:p>
        </p:txBody>
      </p:sp>
      <p:sp>
        <p:nvSpPr>
          <p:cNvPr id="9" name="Text 6"/>
          <p:cNvSpPr/>
          <p:nvPr/>
        </p:nvSpPr>
        <p:spPr>
          <a:xfrm>
            <a:off x="10845642" y="3824941"/>
            <a:ext cx="3014543" cy="271224"/>
          </a:xfrm>
          <a:prstGeom prst="rect">
            <a:avLst/>
          </a:prstGeom>
          <a:noFill/>
          <a:ln/>
        </p:spPr>
        <p:txBody>
          <a:bodyPr wrap="none" lIns="0" tIns="0" rIns="0" bIns="0" rtlCol="0" anchor="t"/>
          <a:lstStyle/>
          <a:p>
            <a:pPr>
              <a:lnSpc>
                <a:spcPts val="2100"/>
              </a:lnSpc>
            </a:pPr>
            <a:r>
              <a:rPr lang="en-US" b="1" dirty="0">
                <a:solidFill>
                  <a:srgbClr val="272525"/>
                </a:solidFill>
                <a:latin typeface="Montserrat" pitchFamily="34" charset="0"/>
              </a:rPr>
              <a:t>Disadvantages</a:t>
            </a:r>
          </a:p>
        </p:txBody>
      </p:sp>
      <p:sp>
        <p:nvSpPr>
          <p:cNvPr id="10" name="Shape 7"/>
          <p:cNvSpPr/>
          <p:nvPr/>
        </p:nvSpPr>
        <p:spPr>
          <a:xfrm>
            <a:off x="600789" y="4167188"/>
            <a:ext cx="13428821" cy="761048"/>
          </a:xfrm>
          <a:prstGeom prst="rect">
            <a:avLst/>
          </a:prstGeom>
          <a:noFill/>
          <a:ln/>
        </p:spPr>
        <p:txBody>
          <a:bodyPr wrap="none" lIns="0" tIns="0" rIns="0" bIns="0" rtlCol="0" anchor="t"/>
          <a:lstStyle/>
          <a:p>
            <a:pPr>
              <a:lnSpc>
                <a:spcPts val="2100"/>
              </a:lnSpc>
            </a:pPr>
            <a:endParaRPr lang="en-US">
              <a:solidFill>
                <a:srgbClr val="272525"/>
              </a:solidFill>
              <a:latin typeface="Montserrat" pitchFamily="34" charset="0"/>
            </a:endParaRPr>
          </a:p>
        </p:txBody>
      </p:sp>
      <p:sp>
        <p:nvSpPr>
          <p:cNvPr id="11" name="Text 8"/>
          <p:cNvSpPr/>
          <p:nvPr/>
        </p:nvSpPr>
        <p:spPr>
          <a:xfrm>
            <a:off x="770215" y="4276487"/>
            <a:ext cx="3014543" cy="271224"/>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Min-Max Scaling</a:t>
            </a:r>
          </a:p>
        </p:txBody>
      </p:sp>
      <p:sp>
        <p:nvSpPr>
          <p:cNvPr id="12" name="Text 9"/>
          <p:cNvSpPr/>
          <p:nvPr/>
        </p:nvSpPr>
        <p:spPr>
          <a:xfrm>
            <a:off x="3615038" y="4298989"/>
            <a:ext cx="3010733" cy="542449"/>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When you need values in a </a:t>
            </a:r>
          </a:p>
          <a:p>
            <a:r>
              <a:rPr lang="en-US" dirty="0">
                <a:solidFill>
                  <a:srgbClr val="272525"/>
                </a:solidFill>
                <a:latin typeface="Montserrat" pitchFamily="34" charset="0"/>
              </a:rPr>
              <a:t>bounded interval</a:t>
            </a:r>
          </a:p>
        </p:txBody>
      </p:sp>
      <p:sp>
        <p:nvSpPr>
          <p:cNvPr id="13" name="Text 10"/>
          <p:cNvSpPr/>
          <p:nvPr/>
        </p:nvSpPr>
        <p:spPr>
          <a:xfrm>
            <a:off x="7230339" y="4291369"/>
            <a:ext cx="3010733" cy="542449"/>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Preserves zero values, keeps</a:t>
            </a:r>
          </a:p>
          <a:p>
            <a:pPr>
              <a:lnSpc>
                <a:spcPts val="2100"/>
              </a:lnSpc>
            </a:pPr>
            <a:r>
              <a:rPr lang="en-US" dirty="0">
                <a:solidFill>
                  <a:srgbClr val="272525"/>
                </a:solidFill>
                <a:latin typeface="Montserrat" pitchFamily="34" charset="0"/>
              </a:rPr>
              <a:t> original distribution</a:t>
            </a:r>
          </a:p>
        </p:txBody>
      </p:sp>
      <p:sp>
        <p:nvSpPr>
          <p:cNvPr id="14" name="Text 11"/>
          <p:cNvSpPr/>
          <p:nvPr/>
        </p:nvSpPr>
        <p:spPr>
          <a:xfrm>
            <a:off x="10845642" y="4298989"/>
            <a:ext cx="3014543" cy="271224"/>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Sensitive to outliers</a:t>
            </a:r>
          </a:p>
        </p:txBody>
      </p:sp>
      <p:sp>
        <p:nvSpPr>
          <p:cNvPr id="15" name="Shape 12"/>
          <p:cNvSpPr/>
          <p:nvPr/>
        </p:nvSpPr>
        <p:spPr>
          <a:xfrm>
            <a:off x="600789" y="4928235"/>
            <a:ext cx="13428821" cy="1032272"/>
          </a:xfrm>
          <a:prstGeom prst="rect">
            <a:avLst/>
          </a:prstGeom>
          <a:solidFill>
            <a:srgbClr val="FFFFFF">
              <a:alpha val="4000"/>
            </a:srgbClr>
          </a:solidFill>
          <a:ln/>
        </p:spPr>
        <p:txBody>
          <a:bodyPr/>
          <a:lstStyle/>
          <a:p>
            <a:endParaRPr lang="en-US" sz="2400"/>
          </a:p>
        </p:txBody>
      </p:sp>
      <p:sp>
        <p:nvSpPr>
          <p:cNvPr id="16" name="Text 13"/>
          <p:cNvSpPr/>
          <p:nvPr/>
        </p:nvSpPr>
        <p:spPr>
          <a:xfrm>
            <a:off x="770215" y="5037534"/>
            <a:ext cx="3014543" cy="271224"/>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Z-score Normalization</a:t>
            </a:r>
          </a:p>
        </p:txBody>
      </p:sp>
      <p:sp>
        <p:nvSpPr>
          <p:cNvPr id="17" name="Text 14"/>
          <p:cNvSpPr/>
          <p:nvPr/>
        </p:nvSpPr>
        <p:spPr>
          <a:xfrm>
            <a:off x="3615038" y="5045155"/>
            <a:ext cx="3183969" cy="813673"/>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When outliers are present, </a:t>
            </a:r>
          </a:p>
          <a:p>
            <a:pPr>
              <a:lnSpc>
                <a:spcPts val="2100"/>
              </a:lnSpc>
            </a:pPr>
            <a:r>
              <a:rPr lang="en-US" dirty="0">
                <a:solidFill>
                  <a:srgbClr val="272525"/>
                </a:solidFill>
                <a:latin typeface="Montserrat" pitchFamily="34" charset="0"/>
              </a:rPr>
              <a:t>or for algorithms assuming </a:t>
            </a:r>
          </a:p>
          <a:p>
            <a:pPr>
              <a:lnSpc>
                <a:spcPts val="2100"/>
              </a:lnSpc>
            </a:pPr>
            <a:r>
              <a:rPr lang="en-US" dirty="0">
                <a:solidFill>
                  <a:srgbClr val="272525"/>
                </a:solidFill>
                <a:latin typeface="Montserrat" pitchFamily="34" charset="0"/>
              </a:rPr>
              <a:t>normal distribution</a:t>
            </a:r>
          </a:p>
        </p:txBody>
      </p:sp>
      <p:sp>
        <p:nvSpPr>
          <p:cNvPr id="18" name="Text 15"/>
          <p:cNvSpPr/>
          <p:nvPr/>
        </p:nvSpPr>
        <p:spPr>
          <a:xfrm>
            <a:off x="7230339" y="5037535"/>
            <a:ext cx="3010733" cy="542449"/>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Less affected by outliers, </a:t>
            </a:r>
          </a:p>
          <a:p>
            <a:pPr>
              <a:lnSpc>
                <a:spcPts val="2100"/>
              </a:lnSpc>
            </a:pPr>
            <a:r>
              <a:rPr lang="en-US" dirty="0">
                <a:solidFill>
                  <a:srgbClr val="272525"/>
                </a:solidFill>
                <a:latin typeface="Montserrat" pitchFamily="34" charset="0"/>
              </a:rPr>
              <a:t>centers data around zero</a:t>
            </a:r>
          </a:p>
        </p:txBody>
      </p:sp>
      <p:sp>
        <p:nvSpPr>
          <p:cNvPr id="19" name="Text 16"/>
          <p:cNvSpPr/>
          <p:nvPr/>
        </p:nvSpPr>
        <p:spPr>
          <a:xfrm>
            <a:off x="10845642" y="5045155"/>
            <a:ext cx="3014543" cy="271224"/>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Doesn't produce bounded </a:t>
            </a:r>
          </a:p>
          <a:p>
            <a:pPr>
              <a:lnSpc>
                <a:spcPts val="2100"/>
              </a:lnSpc>
            </a:pPr>
            <a:r>
              <a:rPr lang="en-US" dirty="0">
                <a:solidFill>
                  <a:srgbClr val="272525"/>
                </a:solidFill>
                <a:latin typeface="Montserrat" pitchFamily="34" charset="0"/>
              </a:rPr>
              <a:t>values</a:t>
            </a:r>
          </a:p>
        </p:txBody>
      </p:sp>
      <p:sp>
        <p:nvSpPr>
          <p:cNvPr id="20" name="Shape 17"/>
          <p:cNvSpPr/>
          <p:nvPr/>
        </p:nvSpPr>
        <p:spPr>
          <a:xfrm>
            <a:off x="600789" y="5960507"/>
            <a:ext cx="13705146" cy="761048"/>
          </a:xfrm>
          <a:prstGeom prst="rect">
            <a:avLst/>
          </a:prstGeom>
          <a:solidFill>
            <a:srgbClr val="000000">
              <a:alpha val="4000"/>
            </a:srgbClr>
          </a:solidFill>
          <a:ln/>
        </p:spPr>
        <p:txBody>
          <a:bodyPr/>
          <a:lstStyle/>
          <a:p>
            <a:endParaRPr lang="en-US" sz="2400"/>
          </a:p>
        </p:txBody>
      </p:sp>
      <p:sp>
        <p:nvSpPr>
          <p:cNvPr id="21" name="Text 18"/>
          <p:cNvSpPr/>
          <p:nvPr/>
        </p:nvSpPr>
        <p:spPr>
          <a:xfrm>
            <a:off x="770215" y="6069806"/>
            <a:ext cx="3014543" cy="271224"/>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Robust Scaling</a:t>
            </a:r>
          </a:p>
        </p:txBody>
      </p:sp>
      <p:sp>
        <p:nvSpPr>
          <p:cNvPr id="22" name="Text 19"/>
          <p:cNvSpPr/>
          <p:nvPr/>
        </p:nvSpPr>
        <p:spPr>
          <a:xfrm>
            <a:off x="3615038" y="6078559"/>
            <a:ext cx="3010733" cy="271224"/>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When data has many </a:t>
            </a:r>
          </a:p>
          <a:p>
            <a:pPr>
              <a:lnSpc>
                <a:spcPts val="2100"/>
              </a:lnSpc>
            </a:pPr>
            <a:r>
              <a:rPr lang="en-US" dirty="0">
                <a:solidFill>
                  <a:srgbClr val="272525"/>
                </a:solidFill>
                <a:latin typeface="Montserrat" pitchFamily="34" charset="0"/>
              </a:rPr>
              <a:t>outliers</a:t>
            </a:r>
          </a:p>
        </p:txBody>
      </p:sp>
      <p:sp>
        <p:nvSpPr>
          <p:cNvPr id="23" name="Text 20"/>
          <p:cNvSpPr/>
          <p:nvPr/>
        </p:nvSpPr>
        <p:spPr>
          <a:xfrm>
            <a:off x="7230339" y="6070939"/>
            <a:ext cx="3010733" cy="542449"/>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Resistant to outliers, works </a:t>
            </a:r>
          </a:p>
          <a:p>
            <a:pPr>
              <a:lnSpc>
                <a:spcPts val="2100"/>
              </a:lnSpc>
            </a:pPr>
            <a:r>
              <a:rPr lang="en-US" dirty="0">
                <a:solidFill>
                  <a:srgbClr val="272525"/>
                </a:solidFill>
                <a:latin typeface="Montserrat" pitchFamily="34" charset="0"/>
              </a:rPr>
              <a:t>well with skewed data</a:t>
            </a:r>
          </a:p>
        </p:txBody>
      </p:sp>
      <p:sp>
        <p:nvSpPr>
          <p:cNvPr id="24" name="Text 21"/>
          <p:cNvSpPr/>
          <p:nvPr/>
        </p:nvSpPr>
        <p:spPr>
          <a:xfrm>
            <a:off x="10845642" y="6078559"/>
            <a:ext cx="3014543" cy="542449"/>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May not be suitable for </a:t>
            </a:r>
          </a:p>
          <a:p>
            <a:pPr>
              <a:lnSpc>
                <a:spcPts val="2100"/>
              </a:lnSpc>
            </a:pPr>
            <a:r>
              <a:rPr lang="en-US" dirty="0">
                <a:solidFill>
                  <a:srgbClr val="272525"/>
                </a:solidFill>
                <a:latin typeface="Montserrat" pitchFamily="34" charset="0"/>
              </a:rPr>
              <a:t>normally distributed features</a:t>
            </a:r>
          </a:p>
        </p:txBody>
      </p:sp>
      <p:sp>
        <p:nvSpPr>
          <p:cNvPr id="25" name="Shape 22"/>
          <p:cNvSpPr/>
          <p:nvPr/>
        </p:nvSpPr>
        <p:spPr>
          <a:xfrm>
            <a:off x="600789" y="6721554"/>
            <a:ext cx="13428821" cy="761048"/>
          </a:xfrm>
          <a:prstGeom prst="rect">
            <a:avLst/>
          </a:prstGeom>
          <a:solidFill>
            <a:srgbClr val="FFFFFF">
              <a:alpha val="4000"/>
            </a:srgbClr>
          </a:solidFill>
          <a:ln/>
        </p:spPr>
        <p:txBody>
          <a:bodyPr/>
          <a:lstStyle/>
          <a:p>
            <a:endParaRPr lang="en-US" sz="2400"/>
          </a:p>
        </p:txBody>
      </p:sp>
      <p:sp>
        <p:nvSpPr>
          <p:cNvPr id="26" name="Text 23"/>
          <p:cNvSpPr/>
          <p:nvPr/>
        </p:nvSpPr>
        <p:spPr>
          <a:xfrm>
            <a:off x="770215" y="6830854"/>
            <a:ext cx="3014543" cy="271224"/>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Unit Vector Scaling</a:t>
            </a:r>
          </a:p>
        </p:txBody>
      </p:sp>
      <p:sp>
        <p:nvSpPr>
          <p:cNvPr id="27" name="Text 24"/>
          <p:cNvSpPr/>
          <p:nvPr/>
        </p:nvSpPr>
        <p:spPr>
          <a:xfrm>
            <a:off x="3615038" y="6838474"/>
            <a:ext cx="3010733" cy="542449"/>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Text classification, clustering, </a:t>
            </a:r>
          </a:p>
          <a:p>
            <a:pPr>
              <a:lnSpc>
                <a:spcPts val="2100"/>
              </a:lnSpc>
            </a:pPr>
            <a:r>
              <a:rPr lang="en-US" dirty="0">
                <a:solidFill>
                  <a:srgbClr val="272525"/>
                </a:solidFill>
                <a:latin typeface="Montserrat" pitchFamily="34" charset="0"/>
              </a:rPr>
              <a:t>neural networks</a:t>
            </a:r>
          </a:p>
        </p:txBody>
      </p:sp>
      <p:sp>
        <p:nvSpPr>
          <p:cNvPr id="28" name="Text 25"/>
          <p:cNvSpPr/>
          <p:nvPr/>
        </p:nvSpPr>
        <p:spPr>
          <a:xfrm>
            <a:off x="7230339" y="6830854"/>
            <a:ext cx="3010733" cy="542449"/>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Useful for sparse data, </a:t>
            </a:r>
          </a:p>
          <a:p>
            <a:pPr>
              <a:lnSpc>
                <a:spcPts val="2100"/>
              </a:lnSpc>
            </a:pPr>
            <a:r>
              <a:rPr lang="en-US" dirty="0">
                <a:solidFill>
                  <a:srgbClr val="272525"/>
                </a:solidFill>
                <a:latin typeface="Montserrat" pitchFamily="34" charset="0"/>
              </a:rPr>
              <a:t>focuses on relative </a:t>
            </a:r>
          </a:p>
          <a:p>
            <a:pPr>
              <a:lnSpc>
                <a:spcPts val="2100"/>
              </a:lnSpc>
            </a:pPr>
            <a:r>
              <a:rPr lang="en-US" dirty="0">
                <a:solidFill>
                  <a:srgbClr val="272525"/>
                </a:solidFill>
                <a:latin typeface="Montserrat" pitchFamily="34" charset="0"/>
              </a:rPr>
              <a:t>proportions</a:t>
            </a:r>
          </a:p>
        </p:txBody>
      </p:sp>
      <p:sp>
        <p:nvSpPr>
          <p:cNvPr id="29" name="Text 26"/>
          <p:cNvSpPr/>
          <p:nvPr/>
        </p:nvSpPr>
        <p:spPr>
          <a:xfrm>
            <a:off x="10845642" y="6838474"/>
            <a:ext cx="3014543" cy="542449"/>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Loses absolute magnitude </a:t>
            </a:r>
          </a:p>
          <a:p>
            <a:pPr>
              <a:lnSpc>
                <a:spcPts val="2100"/>
              </a:lnSpc>
            </a:pPr>
            <a:r>
              <a:rPr lang="en-US" dirty="0">
                <a:solidFill>
                  <a:srgbClr val="272525"/>
                </a:solidFill>
                <a:latin typeface="Montserrat" pitchFamily="34" charset="0"/>
              </a:rPr>
              <a:t>information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9366" y="524589"/>
            <a:ext cx="13351669" cy="1201817"/>
          </a:xfrm>
          <a:prstGeom prst="rect">
            <a:avLst/>
          </a:prstGeom>
          <a:noFill/>
          <a:ln/>
        </p:spPr>
        <p:txBody>
          <a:bodyPr wrap="square" lIns="0" tIns="0" rIns="0" bIns="0" rtlCol="0" anchor="t"/>
          <a:lstStyle/>
          <a:p>
            <a:pPr marL="0" indent="0">
              <a:lnSpc>
                <a:spcPts val="4700"/>
              </a:lnSpc>
              <a:buNone/>
            </a:pPr>
            <a:r>
              <a:rPr lang="en-US" sz="4000" b="1" dirty="0">
                <a:solidFill>
                  <a:srgbClr val="7068F4"/>
                </a:solidFill>
                <a:latin typeface="Barlow Bold" pitchFamily="34" charset="0"/>
                <a:ea typeface="Barlow Bold" pitchFamily="34" charset="-122"/>
                <a:cs typeface="Barlow Bold" pitchFamily="34" charset="-120"/>
              </a:rPr>
              <a:t>Impact of Normalization and Standardization on Machine Learning Models</a:t>
            </a:r>
            <a:endParaRPr lang="en-US" sz="4000" dirty="0"/>
          </a:p>
        </p:txBody>
      </p:sp>
      <p:pic>
        <p:nvPicPr>
          <p:cNvPr id="3" name="Image 0" descr="preencoded.png"/>
          <p:cNvPicPr>
            <a:picLocks noChangeAspect="1"/>
          </p:cNvPicPr>
          <p:nvPr/>
        </p:nvPicPr>
        <p:blipFill>
          <a:blip r:embed="rId3"/>
          <a:stretch>
            <a:fillRect/>
          </a:stretch>
        </p:blipFill>
        <p:spPr>
          <a:xfrm>
            <a:off x="639366" y="1877863"/>
            <a:ext cx="3338550" cy="2063333"/>
          </a:xfrm>
          <a:prstGeom prst="rect">
            <a:avLst/>
          </a:prstGeom>
        </p:spPr>
      </p:pic>
      <p:sp>
        <p:nvSpPr>
          <p:cNvPr id="4" name="Text 1"/>
          <p:cNvSpPr/>
          <p:nvPr/>
        </p:nvSpPr>
        <p:spPr>
          <a:xfrm>
            <a:off x="639366" y="4288404"/>
            <a:ext cx="2931557" cy="300395"/>
          </a:xfrm>
          <a:prstGeom prst="rect">
            <a:avLst/>
          </a:prstGeom>
          <a:noFill/>
          <a:ln/>
        </p:spPr>
        <p:txBody>
          <a:bodyPr wrap="none" lIns="0" tIns="0" rIns="0" bIns="0" rtlCol="0" anchor="t"/>
          <a:lstStyle/>
          <a:p>
            <a:pPr marL="0" indent="0" algn="l">
              <a:lnSpc>
                <a:spcPts val="2350"/>
              </a:lnSpc>
              <a:buNone/>
            </a:pPr>
            <a:r>
              <a:rPr lang="en-US" sz="2400" b="1" dirty="0">
                <a:solidFill>
                  <a:srgbClr val="272525"/>
                </a:solidFill>
                <a:latin typeface="Barlow Bold" pitchFamily="34" charset="0"/>
                <a:ea typeface="Barlow Bold" pitchFamily="34" charset="-122"/>
                <a:cs typeface="Barlow Bold" pitchFamily="34" charset="-120"/>
              </a:rPr>
              <a:t>Distance-Based Algorithms</a:t>
            </a:r>
            <a:endParaRPr lang="en-US" sz="2400" dirty="0"/>
          </a:p>
        </p:txBody>
      </p:sp>
      <p:sp>
        <p:nvSpPr>
          <p:cNvPr id="5" name="Text 2"/>
          <p:cNvSpPr/>
          <p:nvPr/>
        </p:nvSpPr>
        <p:spPr>
          <a:xfrm>
            <a:off x="639366" y="4752261"/>
            <a:ext cx="4267914" cy="2337435"/>
          </a:xfrm>
          <a:prstGeom prst="rect">
            <a:avLst/>
          </a:prstGeom>
          <a:noFill/>
          <a:ln/>
        </p:spPr>
        <p:txBody>
          <a:bodyPr wrap="square" lIns="0" tIns="0" rIns="0" bIns="0" rtlCol="0" anchor="t"/>
          <a:lstStyle/>
          <a:p>
            <a:pPr marL="0" indent="0" algn="l">
              <a:lnSpc>
                <a:spcPts val="2300"/>
              </a:lnSpc>
              <a:buNone/>
            </a:pPr>
            <a:r>
              <a:rPr lang="en-US" dirty="0">
                <a:solidFill>
                  <a:srgbClr val="272525"/>
                </a:solidFill>
                <a:latin typeface="Montserrat" pitchFamily="34" charset="0"/>
                <a:ea typeface="Montserrat" pitchFamily="34" charset="-122"/>
                <a:cs typeface="Montserrat" pitchFamily="34" charset="-120"/>
              </a:rPr>
              <a:t>Algorithms like K-Nearest Neighbors (KNN) and K-Means clustering are highly sensitive to the scale of features. Normalization or standardization is crucial for these methods to ensure that all features contribute equally to the distance calculations. Without scaling, features with larger magnitudes would dominate the model's decisions.</a:t>
            </a:r>
            <a:endParaRPr lang="en-US" dirty="0"/>
          </a:p>
        </p:txBody>
      </p:sp>
      <p:pic>
        <p:nvPicPr>
          <p:cNvPr id="6" name="Image 1" descr="preencoded.png"/>
          <p:cNvPicPr>
            <a:picLocks noChangeAspect="1"/>
          </p:cNvPicPr>
          <p:nvPr/>
        </p:nvPicPr>
        <p:blipFill>
          <a:blip r:embed="rId4"/>
          <a:stretch>
            <a:fillRect/>
          </a:stretch>
        </p:blipFill>
        <p:spPr>
          <a:xfrm>
            <a:off x="5181243" y="1877863"/>
            <a:ext cx="3338550" cy="2063333"/>
          </a:xfrm>
          <a:prstGeom prst="rect">
            <a:avLst/>
          </a:prstGeom>
        </p:spPr>
      </p:pic>
      <p:sp>
        <p:nvSpPr>
          <p:cNvPr id="7" name="Text 3"/>
          <p:cNvSpPr/>
          <p:nvPr/>
        </p:nvSpPr>
        <p:spPr>
          <a:xfrm>
            <a:off x="5181243" y="4288404"/>
            <a:ext cx="3244691" cy="300395"/>
          </a:xfrm>
          <a:prstGeom prst="rect">
            <a:avLst/>
          </a:prstGeom>
          <a:noFill/>
          <a:ln/>
        </p:spPr>
        <p:txBody>
          <a:bodyPr wrap="none" lIns="0" tIns="0" rIns="0" bIns="0" rtlCol="0" anchor="t"/>
          <a:lstStyle/>
          <a:p>
            <a:pPr marL="0" indent="0" algn="l">
              <a:lnSpc>
                <a:spcPts val="2350"/>
              </a:lnSpc>
              <a:buNone/>
            </a:pPr>
            <a:r>
              <a:rPr lang="en-US" sz="2400" b="1" dirty="0">
                <a:solidFill>
                  <a:srgbClr val="272525"/>
                </a:solidFill>
                <a:latin typeface="Barlow Bold" pitchFamily="34" charset="0"/>
                <a:ea typeface="Barlow Bold" pitchFamily="34" charset="-122"/>
                <a:cs typeface="Barlow Bold" pitchFamily="34" charset="-120"/>
              </a:rPr>
              <a:t>Gradient Descent Optimization</a:t>
            </a:r>
            <a:endParaRPr lang="en-US" sz="2400" dirty="0"/>
          </a:p>
        </p:txBody>
      </p:sp>
      <p:sp>
        <p:nvSpPr>
          <p:cNvPr id="8" name="Text 4"/>
          <p:cNvSpPr/>
          <p:nvPr/>
        </p:nvSpPr>
        <p:spPr>
          <a:xfrm>
            <a:off x="5181243" y="4752261"/>
            <a:ext cx="4267914" cy="2337435"/>
          </a:xfrm>
          <a:prstGeom prst="rect">
            <a:avLst/>
          </a:prstGeom>
          <a:noFill/>
          <a:ln/>
        </p:spPr>
        <p:txBody>
          <a:bodyPr wrap="square" lIns="0" tIns="0" rIns="0" bIns="0" rtlCol="0" anchor="t"/>
          <a:lstStyle/>
          <a:p>
            <a:pPr marL="0" indent="0" algn="l">
              <a:lnSpc>
                <a:spcPts val="2300"/>
              </a:lnSpc>
              <a:buNone/>
            </a:pPr>
            <a:r>
              <a:rPr lang="en-US" dirty="0">
                <a:solidFill>
                  <a:srgbClr val="272525"/>
                </a:solidFill>
                <a:latin typeface="Montserrat" pitchFamily="34" charset="0"/>
                <a:ea typeface="Montserrat" pitchFamily="34" charset="-122"/>
                <a:cs typeface="Montserrat" pitchFamily="34" charset="-120"/>
              </a:rPr>
              <a:t>For algorithms that use gradient descent optimization, such as neural networks and logistic regression, standardization can lead to faster convergence. When features are on similar scales, the optimization landscape becomes more uniform, allowing for larger learning rates and potentially quicker training times.</a:t>
            </a:r>
            <a:endParaRPr lang="en-US" dirty="0"/>
          </a:p>
        </p:txBody>
      </p:sp>
      <p:pic>
        <p:nvPicPr>
          <p:cNvPr id="9" name="Image 2" descr="preencoded.png"/>
          <p:cNvPicPr>
            <a:picLocks noChangeAspect="1"/>
          </p:cNvPicPr>
          <p:nvPr/>
        </p:nvPicPr>
        <p:blipFill>
          <a:blip r:embed="rId5"/>
          <a:stretch>
            <a:fillRect/>
          </a:stretch>
        </p:blipFill>
        <p:spPr>
          <a:xfrm>
            <a:off x="9723120" y="1877863"/>
            <a:ext cx="3338550" cy="2063333"/>
          </a:xfrm>
          <a:prstGeom prst="rect">
            <a:avLst/>
          </a:prstGeom>
        </p:spPr>
      </p:pic>
      <p:sp>
        <p:nvSpPr>
          <p:cNvPr id="10" name="Text 5"/>
          <p:cNvSpPr/>
          <p:nvPr/>
        </p:nvSpPr>
        <p:spPr>
          <a:xfrm>
            <a:off x="9723120" y="4288404"/>
            <a:ext cx="2403634" cy="300395"/>
          </a:xfrm>
          <a:prstGeom prst="rect">
            <a:avLst/>
          </a:prstGeom>
          <a:noFill/>
          <a:ln/>
        </p:spPr>
        <p:txBody>
          <a:bodyPr wrap="none" lIns="0" tIns="0" rIns="0" bIns="0" rtlCol="0" anchor="t"/>
          <a:lstStyle/>
          <a:p>
            <a:pPr marL="0" indent="0" algn="l">
              <a:lnSpc>
                <a:spcPts val="2350"/>
              </a:lnSpc>
              <a:buNone/>
            </a:pPr>
            <a:r>
              <a:rPr lang="en-US" sz="2400" b="1" dirty="0">
                <a:solidFill>
                  <a:srgbClr val="272525"/>
                </a:solidFill>
                <a:latin typeface="Barlow Bold" pitchFamily="34" charset="0"/>
                <a:ea typeface="Barlow Bold" pitchFamily="34" charset="-122"/>
                <a:cs typeface="Barlow Bold" pitchFamily="34" charset="-120"/>
              </a:rPr>
              <a:t>Tree-Based Models</a:t>
            </a:r>
            <a:endParaRPr lang="en-US" sz="2400" dirty="0"/>
          </a:p>
        </p:txBody>
      </p:sp>
      <p:sp>
        <p:nvSpPr>
          <p:cNvPr id="11" name="Text 6"/>
          <p:cNvSpPr/>
          <p:nvPr/>
        </p:nvSpPr>
        <p:spPr>
          <a:xfrm>
            <a:off x="9723120" y="4752261"/>
            <a:ext cx="4267914" cy="2045256"/>
          </a:xfrm>
          <a:prstGeom prst="rect">
            <a:avLst/>
          </a:prstGeom>
          <a:noFill/>
          <a:ln/>
        </p:spPr>
        <p:txBody>
          <a:bodyPr wrap="square" lIns="0" tIns="0" rIns="0" bIns="0" rtlCol="0" anchor="t"/>
          <a:lstStyle/>
          <a:p>
            <a:pPr marL="0" indent="0" algn="l">
              <a:lnSpc>
                <a:spcPts val="2300"/>
              </a:lnSpc>
              <a:buNone/>
            </a:pPr>
            <a:r>
              <a:rPr lang="en-US" dirty="0">
                <a:solidFill>
                  <a:srgbClr val="272525"/>
                </a:solidFill>
                <a:latin typeface="Montserrat" pitchFamily="34" charset="0"/>
                <a:ea typeface="Montserrat" pitchFamily="34" charset="-122"/>
                <a:cs typeface="Montserrat" pitchFamily="34" charset="-120"/>
              </a:rPr>
              <a:t>Decision trees and ensembles like Random Forests are generally invariant to feature scaling. However, normalization can still be beneficial for interpretation and visualization purposes. In some cases, it may also improve the model's performance, especially when dealing with regularized tree-based models.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TotalTime>
  <Words>2415</Words>
  <Application>Microsoft Macintosh PowerPoint</Application>
  <PresentationFormat>Custom</PresentationFormat>
  <Paragraphs>166</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Barlow Bold</vt:lpstr>
      <vt:lpstr>Montserrat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Tri Basuki Kurniawan</cp:lastModifiedBy>
  <cp:revision>33</cp:revision>
  <dcterms:created xsi:type="dcterms:W3CDTF">2024-10-23T02:55:47Z</dcterms:created>
  <dcterms:modified xsi:type="dcterms:W3CDTF">2024-10-26T05:16:59Z</dcterms:modified>
</cp:coreProperties>
</file>